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6"/>
  </p:notesMasterIdLst>
  <p:sldIdLst>
    <p:sldId id="376" r:id="rId2"/>
    <p:sldId id="298" r:id="rId3"/>
    <p:sldId id="384" r:id="rId4"/>
    <p:sldId id="385" r:id="rId5"/>
    <p:sldId id="262" r:id="rId6"/>
    <p:sldId id="387" r:id="rId7"/>
    <p:sldId id="300" r:id="rId8"/>
    <p:sldId id="390" r:id="rId9"/>
    <p:sldId id="389" r:id="rId10"/>
    <p:sldId id="263" r:id="rId11"/>
    <p:sldId id="264" r:id="rId12"/>
    <p:sldId id="303" r:id="rId13"/>
    <p:sldId id="388" r:id="rId14"/>
    <p:sldId id="265" r:id="rId15"/>
    <p:sldId id="266" r:id="rId16"/>
    <p:sldId id="267" r:id="rId17"/>
    <p:sldId id="268" r:id="rId18"/>
    <p:sldId id="269" r:id="rId19"/>
    <p:sldId id="304" r:id="rId20"/>
    <p:sldId id="305" r:id="rId21"/>
    <p:sldId id="270" r:id="rId22"/>
    <p:sldId id="271" r:id="rId23"/>
    <p:sldId id="306" r:id="rId24"/>
    <p:sldId id="27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9"/>
    <p:restoredTop sz="83953" autoAdjust="0"/>
  </p:normalViewPr>
  <p:slideViewPr>
    <p:cSldViewPr snapToGrid="0" snapToObjects="1">
      <p:cViewPr>
        <p:scale>
          <a:sx n="92" d="100"/>
          <a:sy n="92" d="100"/>
        </p:scale>
        <p:origin x="776" y="-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ED89A-6D57-1B44-AB80-3CA40B8DDCC0}" type="datetimeFigureOut">
              <a:rPr lang="en-US" smtClean="0"/>
              <a:t>12/29/18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0CE51-D584-A54E-9E4B-574214F3A406}" type="slidenum">
              <a:rPr lang="en-US" smtClean="0"/>
              <a:t>‹#›</a:t>
            </a:fld>
            <a:endParaRPr lang="en-US"/>
          </a:p>
        </p:txBody>
      </p:sp>
    </p:spTree>
    <p:extLst>
      <p:ext uri="{BB962C8B-B14F-4D97-AF65-F5344CB8AC3E}">
        <p14:creationId xmlns:p14="http://schemas.microsoft.com/office/powerpoint/2010/main" val="7944062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That include in oral, parenteral, aerosol,. .. and ophthalmic dosage forms </a:t>
            </a:r>
          </a:p>
          <a:p>
            <a:endParaRPr lang="en-US" dirty="0"/>
          </a:p>
        </p:txBody>
      </p:sp>
      <p:sp>
        <p:nvSpPr>
          <p:cNvPr id="4" name="Slide Number Placeholder 3"/>
          <p:cNvSpPr>
            <a:spLocks noGrp="1"/>
          </p:cNvSpPr>
          <p:nvPr>
            <p:ph type="sldNum" sz="quarter" idx="10"/>
          </p:nvPr>
        </p:nvSpPr>
        <p:spPr/>
        <p:txBody>
          <a:bodyPr/>
          <a:lstStyle/>
          <a:p>
            <a:fld id="{0680CE51-D584-A54E-9E4B-574214F3A406}" type="slidenum">
              <a:rPr lang="en-US" smtClean="0"/>
              <a:t>2</a:t>
            </a:fld>
            <a:endParaRPr lang="en-US"/>
          </a:p>
        </p:txBody>
      </p:sp>
    </p:spTree>
    <p:extLst>
      <p:ext uri="{BB962C8B-B14F-4D97-AF65-F5344CB8AC3E}">
        <p14:creationId xmlns:p14="http://schemas.microsoft.com/office/powerpoint/2010/main" val="118190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80CE51-D584-A54E-9E4B-574214F3A406}" type="slidenum">
              <a:rPr lang="en-US" smtClean="0"/>
              <a:t>5</a:t>
            </a:fld>
            <a:endParaRPr lang="en-US"/>
          </a:p>
        </p:txBody>
      </p:sp>
    </p:spTree>
    <p:extLst>
      <p:ext uri="{BB962C8B-B14F-4D97-AF65-F5344CB8AC3E}">
        <p14:creationId xmlns:p14="http://schemas.microsoft.com/office/powerpoint/2010/main" val="115874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0CE51-D584-A54E-9E4B-574214F3A406}" type="slidenum">
              <a:rPr lang="en-US" smtClean="0"/>
              <a:t>6</a:t>
            </a:fld>
            <a:endParaRPr lang="en-US"/>
          </a:p>
        </p:txBody>
      </p:sp>
    </p:spTree>
    <p:extLst>
      <p:ext uri="{BB962C8B-B14F-4D97-AF65-F5344CB8AC3E}">
        <p14:creationId xmlns:p14="http://schemas.microsoft.com/office/powerpoint/2010/main" val="13090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80CE51-D584-A54E-9E4B-574214F3A406}" type="slidenum">
              <a:rPr lang="en-US" smtClean="0"/>
              <a:t>7</a:t>
            </a:fld>
            <a:endParaRPr lang="en-US"/>
          </a:p>
        </p:txBody>
      </p:sp>
    </p:spTree>
    <p:extLst>
      <p:ext uri="{BB962C8B-B14F-4D97-AF65-F5344CB8AC3E}">
        <p14:creationId xmlns:p14="http://schemas.microsoft.com/office/powerpoint/2010/main" val="283775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Wetting: </a:t>
            </a:r>
            <a:r>
              <a:rPr lang="en-US" sz="1200" b="1" dirty="0" smtClean="0">
                <a:solidFill>
                  <a:schemeClr val="tx1"/>
                </a:solidFill>
              </a:rPr>
              <a:t>It is important to form film over surface of the solid particle and it needs high affinity between the liquid medium and solid.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Example Sulphur</a:t>
            </a:r>
            <a:r>
              <a:rPr lang="en-US" sz="1200" b="1" baseline="0" dirty="0" smtClean="0">
                <a:solidFill>
                  <a:schemeClr val="tx1"/>
                </a:solidFill>
              </a:rPr>
              <a:t> in water</a:t>
            </a:r>
            <a:endParaRPr lang="en-US" sz="1200" b="1"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680CE51-D584-A54E-9E4B-574214F3A406}" type="slidenum">
              <a:rPr lang="en-US" smtClean="0"/>
              <a:t>8</a:t>
            </a:fld>
            <a:endParaRPr lang="en-US"/>
          </a:p>
        </p:txBody>
      </p:sp>
    </p:spTree>
    <p:extLst>
      <p:ext uri="{BB962C8B-B14F-4D97-AF65-F5344CB8AC3E}">
        <p14:creationId xmlns:p14="http://schemas.microsoft.com/office/powerpoint/2010/main" val="104364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Wetting: </a:t>
            </a:r>
            <a:r>
              <a:rPr lang="en-US" sz="1200" b="1" dirty="0" smtClean="0">
                <a:solidFill>
                  <a:schemeClr val="tx1"/>
                </a:solidFill>
              </a:rPr>
              <a:t>It is important to form film over surface of the solid particle and it needs high affinity between the liquid medium and solid.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Example Sulphur</a:t>
            </a:r>
            <a:r>
              <a:rPr lang="en-US" sz="1200" b="1" baseline="0" dirty="0" smtClean="0">
                <a:solidFill>
                  <a:schemeClr val="tx1"/>
                </a:solidFill>
              </a:rPr>
              <a:t> in water</a:t>
            </a:r>
            <a:endParaRPr lang="en-US" sz="1200" b="1"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0680CE51-D584-A54E-9E4B-574214F3A406}" type="slidenum">
              <a:rPr lang="en-US" smtClean="0"/>
              <a:t>9</a:t>
            </a:fld>
            <a:endParaRPr lang="en-US"/>
          </a:p>
        </p:txBody>
      </p:sp>
    </p:spTree>
    <p:extLst>
      <p:ext uri="{BB962C8B-B14F-4D97-AF65-F5344CB8AC3E}">
        <p14:creationId xmlns:p14="http://schemas.microsoft.com/office/powerpoint/2010/main" val="20792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Deriving</a:t>
            </a:r>
            <a:r>
              <a:rPr lang="en-US" baseline="0" dirty="0" smtClean="0"/>
              <a:t> forces???</a:t>
            </a:r>
            <a:endParaRPr lang="en-US" dirty="0"/>
          </a:p>
        </p:txBody>
      </p:sp>
      <p:sp>
        <p:nvSpPr>
          <p:cNvPr id="4" name="Slide Number Placeholder 3"/>
          <p:cNvSpPr>
            <a:spLocks noGrp="1"/>
          </p:cNvSpPr>
          <p:nvPr>
            <p:ph type="sldNum" sz="quarter" idx="10"/>
          </p:nvPr>
        </p:nvSpPr>
        <p:spPr/>
        <p:txBody>
          <a:bodyPr/>
          <a:lstStyle/>
          <a:p>
            <a:fld id="{0680CE51-D584-A54E-9E4B-574214F3A406}" type="slidenum">
              <a:rPr lang="en-US" smtClean="0"/>
              <a:t>13</a:t>
            </a:fld>
            <a:endParaRPr lang="en-US"/>
          </a:p>
        </p:txBody>
      </p:sp>
    </p:spTree>
    <p:extLst>
      <p:ext uri="{BB962C8B-B14F-4D97-AF65-F5344CB8AC3E}">
        <p14:creationId xmlns:p14="http://schemas.microsoft.com/office/powerpoint/2010/main" val="1717546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05A661-5DBC-AA43-AFC7-4E75B23CD91E}" type="datetime1">
              <a:rPr lang="en-GB" smtClean="0"/>
              <a:t>29/12/2018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F3D1-8D3A-BA40-A5D3-0E5EF8AF315B}" type="slidenum">
              <a:rPr lang="en-US" smtClean="0"/>
              <a:t>‹#›</a:t>
            </a:fld>
            <a:endParaRPr lang="en-US"/>
          </a:p>
        </p:txBody>
      </p:sp>
      <p:pic>
        <p:nvPicPr>
          <p:cNvPr id="7" name="Picture 6"/>
          <p:cNvPicPr>
            <a:picLocks noChangeAspect="1"/>
          </p:cNvPicPr>
          <p:nvPr/>
        </p:nvPicPr>
        <p:blipFill>
          <a:blip r:embed="rId2"/>
          <a:stretch>
            <a:fillRect/>
          </a:stretch>
        </p:blipFill>
        <p:spPr>
          <a:xfrm>
            <a:off x="0" y="352838"/>
            <a:ext cx="9144000" cy="1432560"/>
          </a:xfrm>
          <a:prstGeom prst="rect">
            <a:avLst/>
          </a:prstGeom>
        </p:spPr>
      </p:pic>
    </p:spTree>
    <p:extLst>
      <p:ext uri="{BB962C8B-B14F-4D97-AF65-F5344CB8AC3E}">
        <p14:creationId xmlns:p14="http://schemas.microsoft.com/office/powerpoint/2010/main" val="76008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55857-5687-2D4C-898A-49C24CA21E16}" type="datetime1">
              <a:rPr lang="en-GB" smtClean="0"/>
              <a:t>29/12/2018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167057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831D9E-D57F-2347-8635-98279C8D05D7}" type="datetime1">
              <a:rPr lang="en-GB" smtClean="0"/>
              <a:t>29/12/2018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121233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853" y="688669"/>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E9453C-F16C-2240-9391-ED9F5F71AAFB}" type="datetime1">
              <a:rPr lang="en-GB" smtClean="0"/>
              <a:t>29/12/2018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F3D1-8D3A-BA40-A5D3-0E5EF8AF315B}" type="slidenum">
              <a:rPr lang="en-US" smtClean="0"/>
              <a:t>‹#›</a:t>
            </a:fld>
            <a:endParaRPr lang="en-US"/>
          </a:p>
        </p:txBody>
      </p:sp>
      <p:pic>
        <p:nvPicPr>
          <p:cNvPr id="7" name="Picture 6"/>
          <p:cNvPicPr>
            <a:picLocks noChangeAspect="1"/>
          </p:cNvPicPr>
          <p:nvPr/>
        </p:nvPicPr>
        <p:blipFill>
          <a:blip r:embed="rId2"/>
          <a:stretch>
            <a:fillRect/>
          </a:stretch>
        </p:blipFill>
        <p:spPr>
          <a:xfrm>
            <a:off x="0" y="0"/>
            <a:ext cx="9144000" cy="688669"/>
          </a:xfrm>
          <a:prstGeom prst="rect">
            <a:avLst/>
          </a:prstGeom>
        </p:spPr>
      </p:pic>
    </p:spTree>
    <p:extLst>
      <p:ext uri="{BB962C8B-B14F-4D97-AF65-F5344CB8AC3E}">
        <p14:creationId xmlns:p14="http://schemas.microsoft.com/office/powerpoint/2010/main" val="1545779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6623AA-55FA-094D-9F19-BE12E64947A9}" type="datetime1">
              <a:rPr lang="en-GB" smtClean="0"/>
              <a:t>29/12/2018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179972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64EFA9-2EF6-564D-A721-A63013BD754D}" type="datetime1">
              <a:rPr lang="en-GB" smtClean="0"/>
              <a:t>29/12/2018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64013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AD9CC2-072A-DD4C-8505-ADE3B878FC02}" type="datetime1">
              <a:rPr lang="en-GB" smtClean="0"/>
              <a:t>29/12/2018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197626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0657EA-7D4B-7443-8F6F-E48F4B8F0700}" type="datetime1">
              <a:rPr lang="en-GB" smtClean="0"/>
              <a:t>29/12/2018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209188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87C257-92D9-0840-9EE3-1E8CF98C1DC5}" type="datetime1">
              <a:rPr lang="en-GB" smtClean="0"/>
              <a:t>29/12/2018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1905973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FDADF-C6A3-204E-B422-4A6ADD70D266}" type="datetime1">
              <a:rPr lang="en-GB" smtClean="0"/>
              <a:t>29/12/2018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1835678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D31F0-7FF2-604F-8A2F-52C26ACE5774}" type="datetime1">
              <a:rPr lang="en-GB" smtClean="0"/>
              <a:t>29/12/2018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DCF3D1-8D3A-BA40-A5D3-0E5EF8AF315B}" type="slidenum">
              <a:rPr lang="en-US" smtClean="0"/>
              <a:t>‹#›</a:t>
            </a:fld>
            <a:endParaRPr lang="en-US"/>
          </a:p>
        </p:txBody>
      </p:sp>
    </p:spTree>
    <p:extLst>
      <p:ext uri="{BB962C8B-B14F-4D97-AF65-F5344CB8AC3E}">
        <p14:creationId xmlns:p14="http://schemas.microsoft.com/office/powerpoint/2010/main" val="15033507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8853" y="205298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45CB4-AF10-B941-820F-9B9A7B9F303F}" type="datetime1">
              <a:rPr lang="en-GB" smtClean="0"/>
              <a:t>29/12/2018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CF3D1-8D3A-BA40-A5D3-0E5EF8AF315B}" type="slidenum">
              <a:rPr lang="en-US" smtClean="0"/>
              <a:t>‹#›</a:t>
            </a:fld>
            <a:endParaRPr lang="en-US"/>
          </a:p>
        </p:txBody>
      </p:sp>
    </p:spTree>
    <p:extLst>
      <p:ext uri="{BB962C8B-B14F-4D97-AF65-F5344CB8AC3E}">
        <p14:creationId xmlns:p14="http://schemas.microsoft.com/office/powerpoint/2010/main" val="7963276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3.jpeg"/><Relationship Id="rId5"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21.jpeg"/><Relationship Id="rId5" Type="http://schemas.microsoft.com/office/2007/relationships/hdphoto" Target="../media/hdphoto4.wdp"/><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6.wdp"/><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685800" y="440740"/>
            <a:ext cx="7358063" cy="146446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t>Industrial Pharmacy II</a:t>
            </a:r>
          </a:p>
        </p:txBody>
      </p:sp>
      <p:sp>
        <p:nvSpPr>
          <p:cNvPr id="5" name="Rectangle 2"/>
          <p:cNvSpPr txBox="1">
            <a:spLocks noChangeArrowheads="1"/>
          </p:cNvSpPr>
          <p:nvPr/>
        </p:nvSpPr>
        <p:spPr bwMode="auto">
          <a:xfrm>
            <a:off x="685800" y="2029904"/>
            <a:ext cx="7358063" cy="1535906"/>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lvl1pPr marL="838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a:lstStyle>
          <a:p>
            <a:pPr marL="187517" indent="0" algn="ctr">
              <a:lnSpc>
                <a:spcPct val="50000"/>
              </a:lnSpc>
              <a:buNone/>
              <a:defRPr/>
            </a:pPr>
            <a:endParaRPr lang="en-US" dirty="0" smtClean="0"/>
          </a:p>
          <a:p>
            <a:pPr marL="187517" indent="0" algn="ctr">
              <a:lnSpc>
                <a:spcPct val="50000"/>
              </a:lnSpc>
              <a:buNone/>
              <a:defRPr/>
            </a:pPr>
            <a:r>
              <a:rPr lang="en-US" sz="4000" b="1" dirty="0" smtClean="0">
                <a:solidFill>
                  <a:schemeClr val="accent2">
                    <a:lumMod val="75000"/>
                  </a:schemeClr>
                </a:solidFill>
              </a:rPr>
              <a:t>By</a:t>
            </a:r>
          </a:p>
          <a:p>
            <a:pPr marL="187517" indent="0" algn="ctr">
              <a:lnSpc>
                <a:spcPct val="50000"/>
              </a:lnSpc>
              <a:buNone/>
              <a:defRPr/>
            </a:pPr>
            <a:r>
              <a:rPr lang="en-US" sz="4000" b="1" dirty="0" smtClean="0">
                <a:solidFill>
                  <a:schemeClr val="accent2">
                    <a:lumMod val="75000"/>
                  </a:schemeClr>
                </a:solidFill>
              </a:rPr>
              <a:t>Dr. Mohammed </a:t>
            </a:r>
            <a:r>
              <a:rPr lang="en-US" sz="4000" b="1" dirty="0" err="1" smtClean="0">
                <a:solidFill>
                  <a:schemeClr val="accent2">
                    <a:lumMod val="75000"/>
                  </a:schemeClr>
                </a:solidFill>
              </a:rPr>
              <a:t>Sabbar</a:t>
            </a:r>
            <a:endParaRPr lang="en-US" sz="4000" b="1" dirty="0" smtClean="0">
              <a:solidFill>
                <a:schemeClr val="accent2">
                  <a:lumMod val="75000"/>
                </a:schemeClr>
              </a:solidFill>
            </a:endParaRPr>
          </a:p>
          <a:p>
            <a:pPr marL="187517" indent="0" algn="ctr">
              <a:lnSpc>
                <a:spcPct val="50000"/>
              </a:lnSpc>
              <a:buNone/>
              <a:defRPr/>
            </a:pPr>
            <a:endParaRPr lang="en-US" sz="4000" b="1" dirty="0" smtClean="0">
              <a:solidFill>
                <a:schemeClr val="accent2">
                  <a:lumMod val="75000"/>
                </a:schemeClr>
              </a:solidFill>
            </a:endParaRPr>
          </a:p>
          <a:p>
            <a:pPr marL="187517" indent="0" algn="ctr">
              <a:lnSpc>
                <a:spcPct val="50000"/>
              </a:lnSpc>
              <a:buNone/>
              <a:defRPr/>
            </a:pPr>
            <a:r>
              <a:rPr lang="en-US" b="1" dirty="0" smtClean="0">
                <a:solidFill>
                  <a:schemeClr val="accent2">
                    <a:lumMod val="75000"/>
                  </a:schemeClr>
                </a:solidFill>
              </a:rPr>
              <a:t>4</a:t>
            </a:r>
            <a:r>
              <a:rPr lang="en-US" b="1" baseline="30000" dirty="0" smtClean="0">
                <a:solidFill>
                  <a:schemeClr val="accent2">
                    <a:lumMod val="75000"/>
                  </a:schemeClr>
                </a:solidFill>
              </a:rPr>
              <a:t>th</a:t>
            </a:r>
            <a:r>
              <a:rPr lang="en-US" b="1" dirty="0" smtClean="0">
                <a:solidFill>
                  <a:schemeClr val="accent2">
                    <a:lumMod val="75000"/>
                  </a:schemeClr>
                </a:solidFill>
              </a:rPr>
              <a:t> Oct. 2018</a:t>
            </a:r>
          </a:p>
        </p:txBody>
      </p:sp>
      <p:sp>
        <p:nvSpPr>
          <p:cNvPr id="6" name="Rectangle 5"/>
          <p:cNvSpPr/>
          <p:nvPr/>
        </p:nvSpPr>
        <p:spPr>
          <a:xfrm>
            <a:off x="1238271" y="5160954"/>
            <a:ext cx="4400757" cy="707886"/>
          </a:xfrm>
          <a:prstGeom prst="rect">
            <a:avLst/>
          </a:prstGeom>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a:ln/>
                <a:solidFill>
                  <a:srgbClr val="C00000"/>
                </a:solidFill>
              </a:rPr>
              <a:t>http://</a:t>
            </a:r>
            <a:r>
              <a:rPr lang="en-US" sz="4000" b="1" dirty="0" err="1">
                <a:ln/>
                <a:solidFill>
                  <a:srgbClr val="C00000"/>
                </a:solidFill>
              </a:rPr>
              <a:t>bit.do</a:t>
            </a:r>
            <a:r>
              <a:rPr lang="en-US" sz="4000" b="1" dirty="0">
                <a:ln/>
                <a:solidFill>
                  <a:srgbClr val="C00000"/>
                </a:solidFill>
              </a:rPr>
              <a:t>/ex2a6</a:t>
            </a:r>
          </a:p>
        </p:txBody>
      </p:sp>
      <p:pic>
        <p:nvPicPr>
          <p:cNvPr id="7" name="Picture 2" descr="R Cod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20691" y="4408121"/>
            <a:ext cx="2082077" cy="20820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CDCF3D1-8D3A-BA40-A5D3-0E5EF8AF315B}" type="slidenum">
              <a:rPr lang="en-US" smtClean="0"/>
              <a:t>1</a:t>
            </a:fld>
            <a:endParaRPr lang="en-US"/>
          </a:p>
        </p:txBody>
      </p:sp>
    </p:spTree>
    <p:extLst>
      <p:ext uri="{BB962C8B-B14F-4D97-AF65-F5344CB8AC3E}">
        <p14:creationId xmlns:p14="http://schemas.microsoft.com/office/powerpoint/2010/main" val="7254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86" y="702079"/>
            <a:ext cx="3252776" cy="369332"/>
          </a:xfrm>
          <a:prstGeom prst="rect">
            <a:avLst/>
          </a:prstGeom>
          <a:noFill/>
        </p:spPr>
        <p:txBody>
          <a:bodyPr wrap="none" rtlCol="0">
            <a:spAutoFit/>
          </a:bodyPr>
          <a:lstStyle/>
          <a:p>
            <a:r>
              <a:rPr lang="en-US" dirty="0" smtClean="0"/>
              <a:t>Particle interaction and behavior</a:t>
            </a:r>
            <a:endParaRPr lang="en-US" dirty="0"/>
          </a:p>
        </p:txBody>
      </p:sp>
      <p:sp>
        <p:nvSpPr>
          <p:cNvPr id="3" name="Slide Number Placeholder 2"/>
          <p:cNvSpPr>
            <a:spLocks noGrp="1"/>
          </p:cNvSpPr>
          <p:nvPr>
            <p:ph type="sldNum" sz="quarter" idx="12"/>
          </p:nvPr>
        </p:nvSpPr>
        <p:spPr/>
        <p:txBody>
          <a:bodyPr/>
          <a:lstStyle/>
          <a:p>
            <a:fld id="{7CDCF3D1-8D3A-BA40-A5D3-0E5EF8AF315B}" type="slidenum">
              <a:rPr lang="en-US" smtClean="0"/>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455" y="1296670"/>
            <a:ext cx="8668512" cy="5059680"/>
          </a:xfrm>
          <a:prstGeom prst="rect">
            <a:avLst/>
          </a:prstGeom>
        </p:spPr>
      </p:pic>
    </p:spTree>
    <p:extLst>
      <p:ext uri="{BB962C8B-B14F-4D97-AF65-F5344CB8AC3E}">
        <p14:creationId xmlns:p14="http://schemas.microsoft.com/office/powerpoint/2010/main" val="3419980649"/>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9172" y="625710"/>
            <a:ext cx="461173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Aggregates: open networks, closed aggregate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691" y="1181100"/>
            <a:ext cx="8583168" cy="5388864"/>
          </a:xfrm>
          <a:prstGeom prst="rect">
            <a:avLst/>
          </a:prstGeom>
        </p:spPr>
      </p:pic>
    </p:spTree>
    <p:extLst>
      <p:ext uri="{BB962C8B-B14F-4D97-AF65-F5344CB8AC3E}">
        <p14:creationId xmlns:p14="http://schemas.microsoft.com/office/powerpoint/2010/main" val="3419980649"/>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702" y="930491"/>
            <a:ext cx="461173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Aggregates: open networks, closed aggregate</a:t>
            </a:r>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702123" y="1543112"/>
            <a:ext cx="6114495" cy="2980816"/>
          </a:xfrm>
          <a:prstGeom prst="rect">
            <a:avLst/>
          </a:prstGeom>
          <a:ln>
            <a:solidFill>
              <a:srgbClr val="4F81BD"/>
            </a:solidFill>
          </a:ln>
        </p:spPr>
      </p:pic>
      <p:pic>
        <p:nvPicPr>
          <p:cNvPr id="6" name="Picture 5"/>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t="11528"/>
          <a:stretch/>
        </p:blipFill>
        <p:spPr>
          <a:xfrm>
            <a:off x="1530982" y="4694446"/>
            <a:ext cx="6642100" cy="1977516"/>
          </a:xfrm>
          <a:prstGeom prst="rect">
            <a:avLst/>
          </a:prstGeom>
          <a:ln>
            <a:solidFill>
              <a:srgbClr val="4F81BD"/>
            </a:solidFill>
          </a:ln>
        </p:spPr>
      </p:pic>
      <p:sp>
        <p:nvSpPr>
          <p:cNvPr id="3" name="Slide Number Placeholder 2"/>
          <p:cNvSpPr>
            <a:spLocks noGrp="1"/>
          </p:cNvSpPr>
          <p:nvPr>
            <p:ph type="sldNum" sz="quarter" idx="12"/>
          </p:nvPr>
        </p:nvSpPr>
        <p:spPr/>
        <p:txBody>
          <a:bodyPr/>
          <a:lstStyle/>
          <a:p>
            <a:fld id="{7CDCF3D1-8D3A-BA40-A5D3-0E5EF8AF315B}" type="slidenum">
              <a:rPr lang="en-US" smtClean="0"/>
              <a:t>12</a:t>
            </a:fld>
            <a:endParaRPr lang="en-US"/>
          </a:p>
        </p:txBody>
      </p:sp>
    </p:spTree>
    <p:extLst>
      <p:ext uri="{BB962C8B-B14F-4D97-AF65-F5344CB8AC3E}">
        <p14:creationId xmlns:p14="http://schemas.microsoft.com/office/powerpoint/2010/main" val="3214340728"/>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97733" y="640613"/>
            <a:ext cx="2641685" cy="461665"/>
          </a:xfrm>
          <a:prstGeom prst="rect">
            <a:avLst/>
          </a:prstGeom>
          <a:solidFill>
            <a:srgbClr val="0070C0"/>
          </a:solidFill>
        </p:spPr>
        <p:style>
          <a:lnRef idx="1">
            <a:schemeClr val="dk1"/>
          </a:lnRef>
          <a:fillRef idx="3">
            <a:schemeClr val="dk1"/>
          </a:fillRef>
          <a:effectRef idx="2">
            <a:schemeClr val="dk1"/>
          </a:effectRef>
          <a:fontRef idx="minor">
            <a:schemeClr val="lt1"/>
          </a:fontRef>
        </p:style>
        <p:txBody>
          <a:bodyPr wrap="non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400" b="1" dirty="0" smtClean="0">
                <a:solidFill>
                  <a:srgbClr val="FFFF00"/>
                </a:solidFill>
              </a:rPr>
              <a:t>Sedimentation rate</a:t>
            </a:r>
            <a:endParaRPr lang="en-US" sz="2400" b="1" dirty="0">
              <a:solidFill>
                <a:srgbClr val="FFFF00"/>
              </a:solidFill>
            </a:endParaRPr>
          </a:p>
        </p:txBody>
      </p:sp>
      <p:sp>
        <p:nvSpPr>
          <p:cNvPr id="9" name="TextBox 8"/>
          <p:cNvSpPr txBox="1"/>
          <p:nvPr/>
        </p:nvSpPr>
        <p:spPr>
          <a:xfrm>
            <a:off x="5425556" y="2016896"/>
            <a:ext cx="2007281" cy="400110"/>
          </a:xfrm>
          <a:prstGeom prst="rect">
            <a:avLst/>
          </a:prstGeom>
          <a:noFill/>
        </p:spPr>
        <p:txBody>
          <a:bodyPr wrap="none" rtlCol="0">
            <a:spAutoFit/>
          </a:bodyPr>
          <a:lstStyle/>
          <a:p>
            <a:r>
              <a:rPr lang="en-US" sz="2000" b="1" dirty="0" smtClean="0">
                <a:solidFill>
                  <a:srgbClr val="7030A0"/>
                </a:solidFill>
              </a:rPr>
              <a:t>V=[2r</a:t>
            </a:r>
            <a:r>
              <a:rPr lang="en-US" sz="2000" b="1" baseline="30000" dirty="0" smtClean="0">
                <a:solidFill>
                  <a:srgbClr val="7030A0"/>
                </a:solidFill>
              </a:rPr>
              <a:t>2</a:t>
            </a:r>
            <a:r>
              <a:rPr lang="en-US" sz="2000" b="1" dirty="0" smtClean="0">
                <a:solidFill>
                  <a:srgbClr val="7030A0"/>
                </a:solidFill>
              </a:rPr>
              <a:t>(d</a:t>
            </a:r>
            <a:r>
              <a:rPr lang="en-US" sz="2000" b="1" baseline="-25000" dirty="0" smtClean="0">
                <a:solidFill>
                  <a:srgbClr val="7030A0"/>
                </a:solidFill>
              </a:rPr>
              <a:t>1</a:t>
            </a:r>
            <a:r>
              <a:rPr lang="en-US" sz="2000" b="1" dirty="0" smtClean="0">
                <a:solidFill>
                  <a:srgbClr val="7030A0"/>
                </a:solidFill>
              </a:rPr>
              <a:t>-d</a:t>
            </a:r>
            <a:r>
              <a:rPr lang="en-US" sz="2000" b="1" baseline="-25000" dirty="0" smtClean="0">
                <a:solidFill>
                  <a:srgbClr val="7030A0"/>
                </a:solidFill>
              </a:rPr>
              <a:t>2</a:t>
            </a:r>
            <a:r>
              <a:rPr lang="en-US" sz="2000" b="1" dirty="0" smtClean="0">
                <a:solidFill>
                  <a:srgbClr val="7030A0"/>
                </a:solidFill>
              </a:rPr>
              <a:t>)]/9η</a:t>
            </a:r>
            <a:endParaRPr lang="en-US" sz="2000" b="1" dirty="0">
              <a:solidFill>
                <a:srgbClr val="7030A0"/>
              </a:solidFill>
            </a:endParaRPr>
          </a:p>
        </p:txBody>
      </p:sp>
      <p:sp>
        <p:nvSpPr>
          <p:cNvPr id="12" name="TextBox 11"/>
          <p:cNvSpPr txBox="1"/>
          <p:nvPr/>
        </p:nvSpPr>
        <p:spPr>
          <a:xfrm>
            <a:off x="2917692" y="2016896"/>
            <a:ext cx="2077813" cy="400110"/>
          </a:xfrm>
          <a:prstGeom prst="rect">
            <a:avLst/>
          </a:prstGeom>
          <a:noFill/>
        </p:spPr>
        <p:txBody>
          <a:bodyPr wrap="none" rtlCol="0">
            <a:spAutoFit/>
          </a:bodyPr>
          <a:lstStyle/>
          <a:p>
            <a:r>
              <a:rPr lang="en-US" sz="2000" b="1" dirty="0" smtClean="0">
                <a:solidFill>
                  <a:srgbClr val="7030A0"/>
                </a:solidFill>
              </a:rPr>
              <a:t>V=[D</a:t>
            </a:r>
            <a:r>
              <a:rPr lang="en-US" sz="2000" b="1" baseline="30000" dirty="0" smtClean="0">
                <a:solidFill>
                  <a:srgbClr val="7030A0"/>
                </a:solidFill>
              </a:rPr>
              <a:t>2</a:t>
            </a:r>
            <a:r>
              <a:rPr lang="en-US" sz="2000" b="1" dirty="0" smtClean="0">
                <a:solidFill>
                  <a:srgbClr val="7030A0"/>
                </a:solidFill>
              </a:rPr>
              <a:t>(d</a:t>
            </a:r>
            <a:r>
              <a:rPr lang="en-US" sz="2000" b="1" baseline="-25000" dirty="0" smtClean="0">
                <a:solidFill>
                  <a:srgbClr val="7030A0"/>
                </a:solidFill>
              </a:rPr>
              <a:t>1</a:t>
            </a:r>
            <a:r>
              <a:rPr lang="en-US" sz="2000" b="1" dirty="0" smtClean="0">
                <a:solidFill>
                  <a:srgbClr val="7030A0"/>
                </a:solidFill>
              </a:rPr>
              <a:t>-d</a:t>
            </a:r>
            <a:r>
              <a:rPr lang="en-US" sz="2000" b="1" baseline="-25000" dirty="0" smtClean="0">
                <a:solidFill>
                  <a:srgbClr val="7030A0"/>
                </a:solidFill>
              </a:rPr>
              <a:t>2</a:t>
            </a:r>
            <a:r>
              <a:rPr lang="en-US" sz="2000" b="1" dirty="0" smtClean="0">
                <a:solidFill>
                  <a:srgbClr val="7030A0"/>
                </a:solidFill>
              </a:rPr>
              <a:t>)]/18η</a:t>
            </a:r>
            <a:endParaRPr lang="en-US" sz="2000" b="1" dirty="0">
              <a:solidFill>
                <a:srgbClr val="7030A0"/>
              </a:solidFill>
            </a:endParaRPr>
          </a:p>
        </p:txBody>
      </p:sp>
      <p:sp>
        <p:nvSpPr>
          <p:cNvPr id="14" name="TextBox 13"/>
          <p:cNvSpPr txBox="1"/>
          <p:nvPr/>
        </p:nvSpPr>
        <p:spPr>
          <a:xfrm>
            <a:off x="311285" y="5727971"/>
            <a:ext cx="8832715" cy="646331"/>
          </a:xfrm>
          <a:prstGeom prst="rect">
            <a:avLst/>
          </a:prstGeom>
          <a:noFill/>
        </p:spPr>
        <p:txBody>
          <a:bodyPr wrap="square" rtlCol="0">
            <a:spAutoFit/>
          </a:bodyPr>
          <a:lstStyle/>
          <a:p>
            <a:r>
              <a:rPr lang="en-US" dirty="0" smtClean="0"/>
              <a:t>Factors: decomposition that lead to salting in or out, pH change with change in p. size distribution and temperature (cycle) </a:t>
            </a:r>
            <a:endParaRPr lang="en-US" dirty="0"/>
          </a:p>
        </p:txBody>
      </p:sp>
      <p:sp>
        <p:nvSpPr>
          <p:cNvPr id="2" name="TextBox 1"/>
          <p:cNvSpPr txBox="1"/>
          <p:nvPr/>
        </p:nvSpPr>
        <p:spPr>
          <a:xfrm>
            <a:off x="1136822" y="2040146"/>
            <a:ext cx="1350819" cy="400110"/>
          </a:xfrm>
          <a:prstGeom prst="rect">
            <a:avLst/>
          </a:prstGeom>
          <a:noFill/>
        </p:spPr>
        <p:txBody>
          <a:bodyPr wrap="none" rtlCol="0">
            <a:spAutoFit/>
          </a:bodyPr>
          <a:lstStyle/>
          <a:p>
            <a:r>
              <a:rPr lang="en-US" sz="2000" b="1" dirty="0" smtClean="0">
                <a:solidFill>
                  <a:srgbClr val="7030A0"/>
                </a:solidFill>
              </a:rPr>
              <a:t>Stock’s law</a:t>
            </a:r>
            <a:endParaRPr lang="en-US" sz="2000" b="1" dirty="0">
              <a:solidFill>
                <a:srgbClr val="7030A0"/>
              </a:solidFill>
            </a:endParaRPr>
          </a:p>
        </p:txBody>
      </p:sp>
      <p:pic>
        <p:nvPicPr>
          <p:cNvPr id="2050" name="Picture 2" descr="mage result for stokes equation sedimentation ra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117" y="3018921"/>
            <a:ext cx="7864984" cy="270905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7CDCF3D1-8D3A-BA40-A5D3-0E5EF8AF315B}" type="slidenum">
              <a:rPr lang="en-US" smtClean="0"/>
              <a:t>13</a:t>
            </a:fld>
            <a:endParaRPr lang="en-US"/>
          </a:p>
        </p:txBody>
      </p:sp>
    </p:spTree>
    <p:extLst>
      <p:ext uri="{BB962C8B-B14F-4D97-AF65-F5344CB8AC3E}">
        <p14:creationId xmlns:p14="http://schemas.microsoft.com/office/powerpoint/2010/main" val="653518850"/>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73327" y="1437310"/>
            <a:ext cx="1817742" cy="461665"/>
          </a:xfrm>
          <a:prstGeom prst="rect">
            <a:avLst/>
          </a:prstGeom>
          <a:solidFill>
            <a:srgbClr val="0070C0"/>
          </a:solidFill>
        </p:spPr>
        <p:style>
          <a:lnRef idx="1">
            <a:schemeClr val="dk1"/>
          </a:lnRef>
          <a:fillRef idx="3">
            <a:schemeClr val="dk1"/>
          </a:fillRef>
          <a:effectRef idx="2">
            <a:schemeClr val="dk1"/>
          </a:effectRef>
          <a:fontRef idx="minor">
            <a:schemeClr val="lt1"/>
          </a:fontRef>
        </p:style>
        <p:txBody>
          <a:bodyPr wrap="none" rtlCol="0">
            <a:spAutoFit/>
          </a:bodyPr>
          <a:lstStyle>
            <a:defPPr>
              <a:defRPr lang="en-US"/>
            </a:defPPr>
            <a:lvl1pPr>
              <a:defRPr sz="2400" b="1">
                <a:solidFill>
                  <a:srgbClr val="FFFF00"/>
                </a:solidFill>
              </a:defRPr>
            </a:lvl1pPr>
          </a:lstStyle>
          <a:p>
            <a:r>
              <a:rPr lang="en-US" dirty="0"/>
              <a:t>Crystal Habit</a:t>
            </a:r>
          </a:p>
        </p:txBody>
      </p:sp>
      <p:sp>
        <p:nvSpPr>
          <p:cNvPr id="10" name="TextBox 9"/>
          <p:cNvSpPr txBox="1"/>
          <p:nvPr/>
        </p:nvSpPr>
        <p:spPr>
          <a:xfrm>
            <a:off x="311285" y="4187461"/>
            <a:ext cx="8741245" cy="646331"/>
          </a:xfrm>
          <a:prstGeom prst="rect">
            <a:avLst/>
          </a:prstGeom>
          <a:noFill/>
        </p:spPr>
        <p:txBody>
          <a:bodyPr wrap="none" rtlCol="0">
            <a:spAutoFit/>
          </a:bodyPr>
          <a:lstStyle/>
          <a:p>
            <a:r>
              <a:rPr lang="en-US" dirty="0" smtClean="0"/>
              <a:t>It is the appearance of agglomeration of crystals.</a:t>
            </a:r>
          </a:p>
          <a:p>
            <a:r>
              <a:rPr lang="en-US" dirty="0" smtClean="0"/>
              <a:t>It is affect the suspension sedimentation, physical stability, </a:t>
            </a:r>
            <a:r>
              <a:rPr lang="en-US" dirty="0" err="1" smtClean="0"/>
              <a:t>redispersibility</a:t>
            </a:r>
            <a:r>
              <a:rPr lang="en-US" dirty="0" smtClean="0"/>
              <a:t>, and appearance  </a:t>
            </a:r>
            <a:endParaRPr lang="en-US" dirty="0"/>
          </a:p>
        </p:txBody>
      </p:sp>
      <p:sp>
        <p:nvSpPr>
          <p:cNvPr id="11" name="TextBox 10"/>
          <p:cNvSpPr txBox="1"/>
          <p:nvPr/>
        </p:nvSpPr>
        <p:spPr>
          <a:xfrm>
            <a:off x="261858" y="5042377"/>
            <a:ext cx="8379668" cy="646331"/>
          </a:xfrm>
          <a:prstGeom prst="rect">
            <a:avLst/>
          </a:prstGeom>
          <a:noFill/>
        </p:spPr>
        <p:txBody>
          <a:bodyPr wrap="square" rtlCol="0">
            <a:spAutoFit/>
          </a:bodyPr>
          <a:lstStyle/>
          <a:p>
            <a:r>
              <a:rPr lang="en-US" dirty="0" smtClean="0"/>
              <a:t>It  causes a tendency to clumps that have little affinity to disperse and retard the dissolution and </a:t>
            </a:r>
            <a:r>
              <a:rPr lang="en-US" dirty="0" err="1" smtClean="0"/>
              <a:t>bioav</a:t>
            </a:r>
            <a:r>
              <a:rPr lang="en-US" dirty="0" smtClean="0"/>
              <a:t>.</a:t>
            </a:r>
            <a:endParaRPr lang="en-US" dirty="0"/>
          </a:p>
        </p:txBody>
      </p:sp>
      <p:sp>
        <p:nvSpPr>
          <p:cNvPr id="14" name="TextBox 13"/>
          <p:cNvSpPr txBox="1"/>
          <p:nvPr/>
        </p:nvSpPr>
        <p:spPr>
          <a:xfrm>
            <a:off x="311285" y="5727971"/>
            <a:ext cx="8832715" cy="646331"/>
          </a:xfrm>
          <a:prstGeom prst="rect">
            <a:avLst/>
          </a:prstGeom>
          <a:noFill/>
        </p:spPr>
        <p:txBody>
          <a:bodyPr wrap="square" rtlCol="0">
            <a:spAutoFit/>
          </a:bodyPr>
          <a:lstStyle/>
          <a:p>
            <a:r>
              <a:rPr lang="en-US" dirty="0" smtClean="0"/>
              <a:t>Factors: decomposition that lead to salting in or out, pH change with change in p. size distribution and temperature (cycle) </a:t>
            </a:r>
            <a:endParaRPr lang="en-US" dirty="0"/>
          </a:p>
        </p:txBody>
      </p:sp>
      <p:pic>
        <p:nvPicPr>
          <p:cNvPr id="2052" name="Picture 4" descr="mage result for crystal habi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94612" y="160638"/>
            <a:ext cx="5512965" cy="38182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CDCF3D1-8D3A-BA40-A5D3-0E5EF8AF315B}" type="slidenum">
              <a:rPr lang="en-US" smtClean="0"/>
              <a:t>14</a:t>
            </a:fld>
            <a:endParaRPr lang="en-US"/>
          </a:p>
        </p:txBody>
      </p:sp>
    </p:spTree>
    <p:extLst>
      <p:ext uri="{BB962C8B-B14F-4D97-AF65-F5344CB8AC3E}">
        <p14:creationId xmlns:p14="http://schemas.microsoft.com/office/powerpoint/2010/main" val="3419980649"/>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59208" y="217443"/>
            <a:ext cx="2257349" cy="646331"/>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defPPr>
              <a:defRPr lang="en-US"/>
            </a:defPPr>
            <a:lvl1pPr>
              <a:defRPr sz="3600">
                <a:latin typeface="Apple Chancery" charset="0"/>
                <a:ea typeface="Apple Chancery" charset="0"/>
                <a:cs typeface="Apple Chancery" charset="0"/>
              </a:defRPr>
            </a:lvl1pPr>
          </a:lstStyle>
          <a:p>
            <a:r>
              <a:rPr lang="en-US" dirty="0"/>
              <a:t>Formation</a:t>
            </a:r>
          </a:p>
        </p:txBody>
      </p:sp>
      <p:sp>
        <p:nvSpPr>
          <p:cNvPr id="7" name="TextBox 6"/>
          <p:cNvSpPr txBox="1"/>
          <p:nvPr/>
        </p:nvSpPr>
        <p:spPr>
          <a:xfrm>
            <a:off x="456117" y="1140714"/>
            <a:ext cx="4365298" cy="646331"/>
          </a:xfrm>
          <a:prstGeom prst="rect">
            <a:avLst/>
          </a:prstGeom>
          <a:noFill/>
          <a:ln>
            <a:solidFill>
              <a:srgbClr val="FF0000"/>
            </a:solidFill>
          </a:ln>
        </p:spPr>
        <p:style>
          <a:lnRef idx="3">
            <a:schemeClr val="lt1"/>
          </a:lnRef>
          <a:fillRef idx="1">
            <a:schemeClr val="dk1"/>
          </a:fillRef>
          <a:effectRef idx="1">
            <a:schemeClr val="dk1"/>
          </a:effectRef>
          <a:fontRef idx="minor">
            <a:schemeClr val="lt1"/>
          </a:fontRef>
        </p:style>
        <p:txBody>
          <a:bodyPr wrap="none" rtlCol="0">
            <a:spAutoFit/>
          </a:bodyPr>
          <a:lstStyle>
            <a:defPPr>
              <a:defRPr lang="en-US"/>
            </a:defPPr>
            <a:lvl1pPr>
              <a:defRPr sz="3600">
                <a:latin typeface="Apple Chancery" charset="0"/>
                <a:ea typeface="Apple Chancery" charset="0"/>
                <a:cs typeface="Apple Chancery" charset="0"/>
              </a:defRPr>
            </a:lvl1pPr>
          </a:lstStyle>
          <a:p>
            <a:r>
              <a:rPr lang="en-US" dirty="0">
                <a:ln w="0"/>
                <a:solidFill>
                  <a:schemeClr val="tx1"/>
                </a:solidFill>
                <a:effectLst>
                  <a:outerShdw blurRad="38100" dist="19050" dir="2700000" algn="tl" rotWithShape="0">
                    <a:schemeClr val="dk1">
                      <a:alpha val="40000"/>
                    </a:schemeClr>
                  </a:outerShdw>
                </a:effectLst>
              </a:rPr>
              <a:t>Precipitation methods</a:t>
            </a:r>
          </a:p>
        </p:txBody>
      </p:sp>
      <p:sp>
        <p:nvSpPr>
          <p:cNvPr id="4" name="TextBox 3"/>
          <p:cNvSpPr txBox="1"/>
          <p:nvPr/>
        </p:nvSpPr>
        <p:spPr>
          <a:xfrm>
            <a:off x="697279" y="1830460"/>
            <a:ext cx="8292635" cy="1477328"/>
          </a:xfrm>
          <a:prstGeom prst="rect">
            <a:avLst/>
          </a:prstGeom>
          <a:noFill/>
        </p:spPr>
        <p:txBody>
          <a:bodyPr wrap="square" rtlCol="0">
            <a:spAutoFit/>
          </a:bodyPr>
          <a:lstStyle/>
          <a:p>
            <a:r>
              <a:rPr lang="en-US" dirty="0" smtClean="0"/>
              <a:t>1-Organic solvent (ethanol, methanol, propylene glycol, poly ethylene glycol)</a:t>
            </a:r>
          </a:p>
          <a:p>
            <a:r>
              <a:rPr lang="en-US" dirty="0" smtClean="0"/>
              <a:t>2-pH change ( for drugs that solubility depends on pH change) like insulin PZI</a:t>
            </a:r>
          </a:p>
          <a:p>
            <a:r>
              <a:rPr lang="en-US" dirty="0"/>
              <a:t> </a:t>
            </a:r>
            <a:r>
              <a:rPr lang="en-US" dirty="0" smtClean="0"/>
              <a:t>             ACTH zinc </a:t>
            </a:r>
            <a:r>
              <a:rPr lang="en-US" dirty="0" err="1" smtClean="0"/>
              <a:t>susp</a:t>
            </a:r>
            <a:r>
              <a:rPr lang="en-US" dirty="0" smtClean="0"/>
              <a:t>. .</a:t>
            </a:r>
          </a:p>
          <a:p>
            <a:r>
              <a:rPr lang="en-US" dirty="0" smtClean="0"/>
              <a:t>3-Double decomposition : simple chemistry like  white lotion zinc </a:t>
            </a:r>
            <a:r>
              <a:rPr lang="en-US" dirty="0" err="1" smtClean="0"/>
              <a:t>polysulphide</a:t>
            </a:r>
            <a:r>
              <a:rPr lang="en-US" dirty="0" smtClean="0"/>
              <a:t> (zinc </a:t>
            </a:r>
            <a:r>
              <a:rPr lang="en-US" dirty="0" err="1" smtClean="0"/>
              <a:t>sulphate</a:t>
            </a:r>
            <a:r>
              <a:rPr lang="en-US" dirty="0" smtClean="0"/>
              <a:t> and sulphureted potash</a:t>
            </a:r>
            <a:endParaRPr lang="en-US" dirty="0"/>
          </a:p>
        </p:txBody>
      </p:sp>
      <p:sp>
        <p:nvSpPr>
          <p:cNvPr id="10" name="TextBox 9"/>
          <p:cNvSpPr txBox="1"/>
          <p:nvPr/>
        </p:nvSpPr>
        <p:spPr>
          <a:xfrm>
            <a:off x="423348" y="3824914"/>
            <a:ext cx="3732112" cy="646331"/>
          </a:xfrm>
          <a:prstGeom prst="rect">
            <a:avLst/>
          </a:prstGeom>
          <a:noFill/>
          <a:ln>
            <a:solidFill>
              <a:srgbClr val="FF0000"/>
            </a:solidFill>
          </a:ln>
        </p:spPr>
        <p:style>
          <a:lnRef idx="3">
            <a:schemeClr val="lt1"/>
          </a:lnRef>
          <a:fillRef idx="1">
            <a:schemeClr val="dk1"/>
          </a:fillRef>
          <a:effectRef idx="1">
            <a:schemeClr val="dk1"/>
          </a:effectRef>
          <a:fontRef idx="minor">
            <a:schemeClr val="lt1"/>
          </a:fontRef>
        </p:style>
        <p:txBody>
          <a:bodyPr wrap="none" rtlCol="0">
            <a:spAutoFit/>
          </a:bodyPr>
          <a:lstStyle>
            <a:defPPr>
              <a:defRPr lang="en-US"/>
            </a:defPPr>
            <a:lvl1pPr>
              <a:defRPr sz="3600">
                <a:ln w="0"/>
                <a:solidFill>
                  <a:schemeClr val="tx1"/>
                </a:solidFill>
                <a:effectLst>
                  <a:outerShdw blurRad="38100" dist="19050" dir="2700000" algn="tl" rotWithShape="0">
                    <a:schemeClr val="dk1">
                      <a:alpha val="40000"/>
                    </a:schemeClr>
                  </a:outerShdw>
                </a:effectLst>
                <a:latin typeface="Apple Chancery" charset="0"/>
                <a:ea typeface="Apple Chancery" charset="0"/>
                <a:cs typeface="Apple Chancery" charset="0"/>
              </a:defRPr>
            </a:lvl1pPr>
          </a:lstStyle>
          <a:p>
            <a:r>
              <a:rPr lang="en-US" dirty="0"/>
              <a:t>Dispersion method</a:t>
            </a:r>
          </a:p>
        </p:txBody>
      </p:sp>
      <p:sp>
        <p:nvSpPr>
          <p:cNvPr id="8" name="TextBox 7"/>
          <p:cNvSpPr txBox="1"/>
          <p:nvPr/>
        </p:nvSpPr>
        <p:spPr>
          <a:xfrm>
            <a:off x="697279" y="4594829"/>
            <a:ext cx="7509651" cy="369332"/>
          </a:xfrm>
          <a:prstGeom prst="rect">
            <a:avLst/>
          </a:prstGeom>
          <a:noFill/>
        </p:spPr>
        <p:txBody>
          <a:bodyPr wrap="none" rtlCol="0">
            <a:spAutoFit/>
          </a:bodyPr>
          <a:lstStyle/>
          <a:p>
            <a:r>
              <a:rPr lang="en-US" dirty="0" smtClean="0"/>
              <a:t>It needs solvent or medium capable to wet of drug solid particles and disperse </a:t>
            </a:r>
            <a:endParaRPr lang="en-US" dirty="0"/>
          </a:p>
        </p:txBody>
      </p:sp>
      <p:sp>
        <p:nvSpPr>
          <p:cNvPr id="9" name="TextBox 8"/>
          <p:cNvSpPr txBox="1"/>
          <p:nvPr/>
        </p:nvSpPr>
        <p:spPr>
          <a:xfrm>
            <a:off x="784438" y="5516285"/>
            <a:ext cx="4085824" cy="369332"/>
          </a:xfrm>
          <a:prstGeom prst="rect">
            <a:avLst/>
          </a:prstGeom>
          <a:noFill/>
        </p:spPr>
        <p:txBody>
          <a:bodyPr wrap="none" rtlCol="0">
            <a:spAutoFit/>
          </a:bodyPr>
          <a:lstStyle/>
          <a:p>
            <a:r>
              <a:rPr lang="en-US" dirty="0" smtClean="0"/>
              <a:t>May needs surfactant to enhance wetting</a:t>
            </a:r>
            <a:endParaRPr lang="en-US" dirty="0"/>
          </a:p>
        </p:txBody>
      </p:sp>
      <p:sp>
        <p:nvSpPr>
          <p:cNvPr id="2" name="Slide Number Placeholder 1"/>
          <p:cNvSpPr>
            <a:spLocks noGrp="1"/>
          </p:cNvSpPr>
          <p:nvPr>
            <p:ph type="sldNum" sz="quarter" idx="12"/>
          </p:nvPr>
        </p:nvSpPr>
        <p:spPr/>
        <p:txBody>
          <a:bodyPr/>
          <a:lstStyle/>
          <a:p>
            <a:fld id="{7CDCF3D1-8D3A-BA40-A5D3-0E5EF8AF315B}" type="slidenum">
              <a:rPr lang="en-US" smtClean="0"/>
              <a:t>15</a:t>
            </a:fld>
            <a:endParaRPr lang="en-US"/>
          </a:p>
        </p:txBody>
      </p:sp>
    </p:spTree>
    <p:extLst>
      <p:ext uri="{BB962C8B-B14F-4D97-AF65-F5344CB8AC3E}">
        <p14:creationId xmlns:p14="http://schemas.microsoft.com/office/powerpoint/2010/main" val="3419980649"/>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7600" y="662373"/>
            <a:ext cx="3607078" cy="646331"/>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defPPr>
              <a:defRPr lang="en-US"/>
            </a:defPPr>
            <a:lvl1pPr>
              <a:defRPr sz="3600">
                <a:solidFill>
                  <a:schemeClr val="lt1"/>
                </a:solidFill>
                <a:latin typeface="Apple Chancery" charset="0"/>
                <a:ea typeface="Apple Chancery" charset="0"/>
                <a:cs typeface="Apple Chancery"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Dispersed systems</a:t>
            </a:r>
          </a:p>
        </p:txBody>
      </p:sp>
      <p:sp>
        <p:nvSpPr>
          <p:cNvPr id="2" name="TextBox 1"/>
          <p:cNvSpPr txBox="1"/>
          <p:nvPr/>
        </p:nvSpPr>
        <p:spPr>
          <a:xfrm>
            <a:off x="684827" y="1979886"/>
            <a:ext cx="7390356" cy="400110"/>
          </a:xfrm>
          <a:prstGeom prst="rect">
            <a:avLst/>
          </a:prstGeom>
          <a:noFill/>
        </p:spPr>
        <p:txBody>
          <a:bodyPr wrap="none" rtlCol="0">
            <a:spAutoFit/>
          </a:bodyPr>
          <a:lstStyle/>
          <a:p>
            <a:r>
              <a:rPr lang="en-US" sz="2000" dirty="0" smtClean="0"/>
              <a:t>The particles dispersed with aid of agent lower the interfacial tension</a:t>
            </a:r>
            <a:endParaRPr lang="en-US" sz="2000" dirty="0"/>
          </a:p>
        </p:txBody>
      </p:sp>
      <p:sp>
        <p:nvSpPr>
          <p:cNvPr id="4" name="TextBox 3"/>
          <p:cNvSpPr txBox="1"/>
          <p:nvPr/>
        </p:nvSpPr>
        <p:spPr>
          <a:xfrm>
            <a:off x="1008564" y="2764369"/>
            <a:ext cx="4551567" cy="1631216"/>
          </a:xfrm>
          <a:prstGeom prst="rect">
            <a:avLst/>
          </a:prstGeom>
          <a:ln>
            <a:noFill/>
          </a:ln>
          <a:effectLst>
            <a:outerShdw blurRad="292100" dist="139700" dir="2700000" algn="tl" rotWithShape="0">
              <a:srgbClr val="333333">
                <a:alpha val="65000"/>
              </a:srgbClr>
            </a:outerShdw>
          </a:effectLst>
        </p:spPr>
        <p:txBody>
          <a:bodyPr wrap="none" rtlCol="0">
            <a:spAutoFit/>
          </a:bodyPr>
          <a:lstStyle/>
          <a:p>
            <a:r>
              <a:rPr lang="en-US" sz="2000" dirty="0" smtClean="0"/>
              <a:t>Viscosity enhancing agent (as adjunct )</a:t>
            </a:r>
          </a:p>
          <a:p>
            <a:r>
              <a:rPr lang="en-US" sz="2000" dirty="0" smtClean="0"/>
              <a:t>Barrier forming agent (protective colloids)</a:t>
            </a:r>
          </a:p>
          <a:p>
            <a:r>
              <a:rPr lang="en-US" sz="2000" dirty="0" smtClean="0"/>
              <a:t>Combination is required!!!</a:t>
            </a:r>
          </a:p>
          <a:p>
            <a:endParaRPr lang="en-US" sz="2000" dirty="0" smtClean="0"/>
          </a:p>
          <a:p>
            <a:endParaRPr lang="en-US" sz="2000" dirty="0"/>
          </a:p>
        </p:txBody>
      </p:sp>
      <p:sp>
        <p:nvSpPr>
          <p:cNvPr id="6" name="TextBox 5"/>
          <p:cNvSpPr txBox="1"/>
          <p:nvPr/>
        </p:nvSpPr>
        <p:spPr>
          <a:xfrm>
            <a:off x="1008564" y="4106733"/>
            <a:ext cx="3506794" cy="1323439"/>
          </a:xfrm>
          <a:prstGeom prst="rect">
            <a:avLst/>
          </a:prstGeom>
          <a:noFill/>
        </p:spPr>
        <p:txBody>
          <a:bodyPr wrap="none" rtlCol="0">
            <a:spAutoFit/>
          </a:bodyPr>
          <a:lstStyle/>
          <a:p>
            <a:r>
              <a:rPr lang="en-US" sz="2000" dirty="0" smtClean="0"/>
              <a:t>Factors contribute in stock’s law</a:t>
            </a:r>
          </a:p>
          <a:p>
            <a:r>
              <a:rPr lang="en-US" sz="2000" dirty="0" smtClean="0"/>
              <a:t>1-ps</a:t>
            </a:r>
          </a:p>
          <a:p>
            <a:r>
              <a:rPr lang="en-US" sz="2000" dirty="0" smtClean="0"/>
              <a:t>2-density</a:t>
            </a:r>
          </a:p>
          <a:p>
            <a:r>
              <a:rPr lang="en-US" sz="2000" dirty="0" smtClean="0"/>
              <a:t>3-viscoity</a:t>
            </a:r>
            <a:endParaRPr lang="en-US" sz="2000" dirty="0"/>
          </a:p>
        </p:txBody>
      </p:sp>
      <p:sp>
        <p:nvSpPr>
          <p:cNvPr id="7" name="TextBox 6"/>
          <p:cNvSpPr txBox="1"/>
          <p:nvPr/>
        </p:nvSpPr>
        <p:spPr>
          <a:xfrm>
            <a:off x="1083272" y="5889848"/>
            <a:ext cx="8025642" cy="369332"/>
          </a:xfrm>
          <a:prstGeom prst="rect">
            <a:avLst/>
          </a:prstGeom>
          <a:noFill/>
        </p:spPr>
        <p:txBody>
          <a:bodyPr wrap="none" rtlCol="0">
            <a:spAutoFit/>
          </a:bodyPr>
          <a:lstStyle/>
          <a:p>
            <a:r>
              <a:rPr lang="en-US" dirty="0" err="1" smtClean="0"/>
              <a:t>Sod.CMC</a:t>
            </a:r>
            <a:r>
              <a:rPr lang="en-US" dirty="0"/>
              <a:t> </a:t>
            </a:r>
            <a:r>
              <a:rPr lang="en-US" dirty="0" smtClean="0"/>
              <a:t>(anionic), MC, HPMC (nonionic), poly acrylic(</a:t>
            </a:r>
            <a:r>
              <a:rPr lang="en-US" dirty="0" err="1" smtClean="0"/>
              <a:t>carbopol</a:t>
            </a:r>
            <a:r>
              <a:rPr lang="en-US" dirty="0"/>
              <a:t> </a:t>
            </a:r>
            <a:r>
              <a:rPr lang="en-US" dirty="0" smtClean="0"/>
              <a:t>for external and gel)</a:t>
            </a:r>
            <a:endParaRPr lang="en-US" dirty="0"/>
          </a:p>
        </p:txBody>
      </p:sp>
      <p:sp>
        <p:nvSpPr>
          <p:cNvPr id="8" name="TextBox 7"/>
          <p:cNvSpPr txBox="1"/>
          <p:nvPr/>
        </p:nvSpPr>
        <p:spPr>
          <a:xfrm>
            <a:off x="1348605" y="6285368"/>
            <a:ext cx="1208309" cy="369332"/>
          </a:xfrm>
          <a:prstGeom prst="rect">
            <a:avLst/>
          </a:prstGeom>
          <a:noFill/>
        </p:spPr>
        <p:txBody>
          <a:bodyPr wrap="none" rtlCol="0">
            <a:spAutoFit/>
          </a:bodyPr>
          <a:lstStyle/>
          <a:p>
            <a:r>
              <a:rPr lang="en-US" dirty="0" smtClean="0"/>
              <a:t>0.5% in inj.</a:t>
            </a:r>
            <a:endParaRPr lang="en-US" dirty="0"/>
          </a:p>
        </p:txBody>
      </p:sp>
      <p:sp>
        <p:nvSpPr>
          <p:cNvPr id="9" name="TextBox 8"/>
          <p:cNvSpPr txBox="1"/>
          <p:nvPr/>
        </p:nvSpPr>
        <p:spPr>
          <a:xfrm>
            <a:off x="6245481" y="6323069"/>
            <a:ext cx="871415" cy="369332"/>
          </a:xfrm>
          <a:prstGeom prst="rect">
            <a:avLst/>
          </a:prstGeom>
          <a:noFill/>
        </p:spPr>
        <p:txBody>
          <a:bodyPr wrap="none" rtlCol="0">
            <a:spAutoFit/>
          </a:bodyPr>
          <a:lstStyle/>
          <a:p>
            <a:r>
              <a:rPr lang="en-US" dirty="0" smtClean="0"/>
              <a:t>pH6-10</a:t>
            </a:r>
            <a:endParaRPr lang="en-US" dirty="0"/>
          </a:p>
        </p:txBody>
      </p:sp>
      <p:sp>
        <p:nvSpPr>
          <p:cNvPr id="12" name="TextBox 11"/>
          <p:cNvSpPr txBox="1"/>
          <p:nvPr/>
        </p:nvSpPr>
        <p:spPr>
          <a:xfrm>
            <a:off x="5132484" y="4438877"/>
            <a:ext cx="3365713"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dirty="0" smtClean="0"/>
              <a:t>To effect on density</a:t>
            </a:r>
          </a:p>
          <a:p>
            <a:pPr algn="ctr"/>
            <a:r>
              <a:rPr lang="en-US" dirty="0" smtClean="0"/>
              <a:t>Sorbitol, glycerin, PVP, Sugar, PEG</a:t>
            </a:r>
            <a:endParaRPr lang="en-US" dirty="0"/>
          </a:p>
        </p:txBody>
      </p:sp>
      <p:sp>
        <p:nvSpPr>
          <p:cNvPr id="3" name="Slide Number Placeholder 2"/>
          <p:cNvSpPr>
            <a:spLocks noGrp="1"/>
          </p:cNvSpPr>
          <p:nvPr>
            <p:ph type="sldNum" sz="quarter" idx="12"/>
          </p:nvPr>
        </p:nvSpPr>
        <p:spPr/>
        <p:txBody>
          <a:bodyPr/>
          <a:lstStyle/>
          <a:p>
            <a:fld id="{7CDCF3D1-8D3A-BA40-A5D3-0E5EF8AF315B}" type="slidenum">
              <a:rPr lang="en-US" smtClean="0"/>
              <a:t>16</a:t>
            </a:fld>
            <a:endParaRPr lang="en-US"/>
          </a:p>
        </p:txBody>
      </p:sp>
    </p:spTree>
    <p:extLst>
      <p:ext uri="{BB962C8B-B14F-4D97-AF65-F5344CB8AC3E}">
        <p14:creationId xmlns:p14="http://schemas.microsoft.com/office/powerpoint/2010/main" val="3419980649"/>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5890" y="1075530"/>
            <a:ext cx="5922711" cy="65288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1801402" y="1975849"/>
            <a:ext cx="5255861"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smtClean="0"/>
              <a:t>Highly developed </a:t>
            </a:r>
            <a:r>
              <a:rPr lang="en-US" sz="2400" dirty="0" smtClean="0">
                <a:solidFill>
                  <a:srgbClr val="FF0000"/>
                </a:solidFill>
              </a:rPr>
              <a:t>thixotropic</a:t>
            </a:r>
            <a:r>
              <a:rPr lang="en-US" sz="2400" dirty="0" smtClean="0"/>
              <a:t> is desirable </a:t>
            </a:r>
            <a:endParaRPr lang="en-US" sz="2400" dirty="0"/>
          </a:p>
        </p:txBody>
      </p:sp>
      <p:sp>
        <p:nvSpPr>
          <p:cNvPr id="8" name="TextBox 7"/>
          <p:cNvSpPr txBox="1"/>
          <p:nvPr/>
        </p:nvSpPr>
        <p:spPr>
          <a:xfrm>
            <a:off x="772503" y="2959252"/>
            <a:ext cx="7528620" cy="2246769"/>
          </a:xfrm>
          <a:prstGeom prst="rect">
            <a:avLst/>
          </a:prstGeom>
          <a:noFill/>
        </p:spPr>
        <p:txBody>
          <a:bodyPr wrap="square" rtlCol="0">
            <a:spAutoFit/>
          </a:bodyPr>
          <a:lstStyle/>
          <a:p>
            <a:pPr algn="just"/>
            <a:r>
              <a:rPr lang="en-US" sz="2800" dirty="0" smtClean="0"/>
              <a:t>The properly formulated suspension that prevent sedimentation, aggregation, and caking by virtue of high yield viscosity at rest, and at sharp agitation reduces the viscosity to permit pouring and dispense of the product </a:t>
            </a:r>
            <a:endParaRPr lang="en-US" sz="2800" dirty="0"/>
          </a:p>
        </p:txBody>
      </p:sp>
      <p:sp>
        <p:nvSpPr>
          <p:cNvPr id="3" name="Slide Number Placeholder 2"/>
          <p:cNvSpPr>
            <a:spLocks noGrp="1"/>
          </p:cNvSpPr>
          <p:nvPr>
            <p:ph type="sldNum" sz="quarter" idx="12"/>
          </p:nvPr>
        </p:nvSpPr>
        <p:spPr/>
        <p:txBody>
          <a:bodyPr/>
          <a:lstStyle/>
          <a:p>
            <a:fld id="{7CDCF3D1-8D3A-BA40-A5D3-0E5EF8AF315B}" type="slidenum">
              <a:rPr lang="en-US" smtClean="0"/>
              <a:t>17</a:t>
            </a:fld>
            <a:endParaRPr lang="en-US"/>
          </a:p>
        </p:txBody>
      </p:sp>
    </p:spTree>
    <p:extLst>
      <p:ext uri="{BB962C8B-B14F-4D97-AF65-F5344CB8AC3E}">
        <p14:creationId xmlns:p14="http://schemas.microsoft.com/office/powerpoint/2010/main" val="3419980649"/>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7519" y="2191263"/>
            <a:ext cx="6495753" cy="3046988"/>
          </a:xfrm>
          <a:prstGeom prst="rect">
            <a:avLst/>
          </a:prstGeom>
          <a:noFill/>
        </p:spPr>
        <p:txBody>
          <a:bodyPr wrap="none" rtlCol="0">
            <a:spAutoFit/>
          </a:bodyPr>
          <a:lstStyle/>
          <a:p>
            <a:pPr algn="ctr"/>
            <a:r>
              <a:rPr lang="en-US" sz="2400" dirty="0" smtClean="0"/>
              <a:t>Preservatives</a:t>
            </a:r>
          </a:p>
          <a:p>
            <a:pPr algn="ctr"/>
            <a:r>
              <a:rPr lang="en-US" sz="2400" dirty="0" smtClean="0"/>
              <a:t>Colors</a:t>
            </a:r>
          </a:p>
          <a:p>
            <a:pPr algn="ctr"/>
            <a:r>
              <a:rPr lang="en-US" sz="2400" dirty="0" smtClean="0"/>
              <a:t>Perfumes</a:t>
            </a:r>
          </a:p>
          <a:p>
            <a:pPr algn="ctr"/>
            <a:r>
              <a:rPr lang="en-US" sz="2400" dirty="0" smtClean="0"/>
              <a:t>Flavors</a:t>
            </a:r>
          </a:p>
          <a:p>
            <a:pPr algn="ctr"/>
            <a:endParaRPr lang="en-US" sz="2400" dirty="0"/>
          </a:p>
          <a:p>
            <a:pPr algn="ctr"/>
            <a:endParaRPr lang="en-US" sz="2400" dirty="0" smtClean="0"/>
          </a:p>
          <a:p>
            <a:pPr algn="ctr"/>
            <a:r>
              <a:rPr lang="en-US" sz="2400" dirty="0" smtClean="0"/>
              <a:t>Color should be in small quantities and compatible</a:t>
            </a:r>
          </a:p>
          <a:p>
            <a:pPr algn="ctr"/>
            <a:r>
              <a:rPr lang="en-US" sz="2400" dirty="0" smtClean="0"/>
              <a:t>Flavor compatible with vehicle. </a:t>
            </a:r>
            <a:endParaRPr lang="en-US" sz="2400" dirty="0"/>
          </a:p>
        </p:txBody>
      </p:sp>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577908" y="1047371"/>
            <a:ext cx="6084584" cy="746512"/>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8502210" y="5238251"/>
            <a:ext cx="2114444" cy="48447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323863" y="5876838"/>
            <a:ext cx="3630922" cy="461665"/>
          </a:xfrm>
          <a:prstGeom prst="rect">
            <a:avLst/>
          </a:prstGeom>
          <a:noFill/>
        </p:spPr>
        <p:txBody>
          <a:bodyPr wrap="none" rtlCol="0">
            <a:spAutoFit/>
          </a:bodyPr>
          <a:lstStyle/>
          <a:p>
            <a:r>
              <a:rPr lang="en-US" sz="2400" dirty="0" smtClean="0"/>
              <a:t>Package (usage dependent)</a:t>
            </a:r>
            <a:endParaRPr lang="en-US" sz="2400" dirty="0"/>
          </a:p>
        </p:txBody>
      </p:sp>
      <p:sp>
        <p:nvSpPr>
          <p:cNvPr id="3" name="Slide Number Placeholder 2"/>
          <p:cNvSpPr>
            <a:spLocks noGrp="1"/>
          </p:cNvSpPr>
          <p:nvPr>
            <p:ph type="sldNum" sz="quarter" idx="12"/>
          </p:nvPr>
        </p:nvSpPr>
        <p:spPr/>
        <p:txBody>
          <a:bodyPr/>
          <a:lstStyle/>
          <a:p>
            <a:fld id="{7CDCF3D1-8D3A-BA40-A5D3-0E5EF8AF315B}" type="slidenum">
              <a:rPr lang="en-US" smtClean="0"/>
              <a:t>18</a:t>
            </a:fld>
            <a:endParaRPr lang="en-US"/>
          </a:p>
        </p:txBody>
      </p:sp>
    </p:spTree>
    <p:extLst>
      <p:ext uri="{BB962C8B-B14F-4D97-AF65-F5344CB8AC3E}">
        <p14:creationId xmlns:p14="http://schemas.microsoft.com/office/powerpoint/2010/main" val="3419980649"/>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08330" y="2448584"/>
            <a:ext cx="1372987" cy="48447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315767" y="1050954"/>
            <a:ext cx="7531100" cy="825500"/>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59396" y="2256165"/>
            <a:ext cx="7856012"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Each suspension is a separate case and absolute general procedure is not possible</a:t>
            </a:r>
            <a:endParaRPr lang="en-US" dirty="0"/>
          </a:p>
        </p:txBody>
      </p:sp>
      <p:sp>
        <p:nvSpPr>
          <p:cNvPr id="10" name="TextBox 9"/>
          <p:cNvSpPr txBox="1"/>
          <p:nvPr/>
        </p:nvSpPr>
        <p:spPr>
          <a:xfrm>
            <a:off x="783675" y="3346000"/>
            <a:ext cx="7231517" cy="461665"/>
          </a:xfrm>
          <a:prstGeom prst="rect">
            <a:avLst/>
          </a:prstGeom>
          <a:noFill/>
        </p:spPr>
        <p:txBody>
          <a:bodyPr wrap="none" rtlCol="0">
            <a:spAutoFit/>
          </a:bodyPr>
          <a:lstStyle/>
          <a:p>
            <a:r>
              <a:rPr lang="en-US" sz="2400" dirty="0" smtClean="0"/>
              <a:t>Particle size (&lt;5micron) reduction for dispersion method</a:t>
            </a:r>
            <a:endParaRPr lang="en-US" sz="2400" dirty="0"/>
          </a:p>
        </p:txBody>
      </p:sp>
      <p:sp>
        <p:nvSpPr>
          <p:cNvPr id="11" name="TextBox 10"/>
          <p:cNvSpPr txBox="1"/>
          <p:nvPr/>
        </p:nvSpPr>
        <p:spPr>
          <a:xfrm>
            <a:off x="1445745" y="3850342"/>
            <a:ext cx="4240389" cy="707886"/>
          </a:xfrm>
          <a:prstGeom prst="rect">
            <a:avLst/>
          </a:prstGeom>
          <a:noFill/>
        </p:spPr>
        <p:txBody>
          <a:bodyPr wrap="none" rtlCol="0">
            <a:spAutoFit/>
          </a:bodyPr>
          <a:lstStyle/>
          <a:p>
            <a:r>
              <a:rPr lang="en-US" sz="2000" b="1" dirty="0" smtClean="0"/>
              <a:t>1- Pulverization by fluidize energy mill</a:t>
            </a:r>
          </a:p>
          <a:p>
            <a:r>
              <a:rPr lang="en-US" sz="2000" b="1" dirty="0" smtClean="0"/>
              <a:t>2- </a:t>
            </a:r>
            <a:r>
              <a:rPr lang="en-US" sz="2000" b="1" dirty="0" err="1" smtClean="0"/>
              <a:t>Comminution</a:t>
            </a:r>
            <a:r>
              <a:rPr lang="en-US" sz="2000" b="1" dirty="0" smtClean="0"/>
              <a:t> by spray dryer</a:t>
            </a:r>
            <a:endParaRPr lang="en-US" sz="2000" b="1" dirty="0"/>
          </a:p>
        </p:txBody>
      </p:sp>
      <p:sp>
        <p:nvSpPr>
          <p:cNvPr id="15" name="TextBox 14"/>
          <p:cNvSpPr txBox="1"/>
          <p:nvPr/>
        </p:nvSpPr>
        <p:spPr>
          <a:xfrm>
            <a:off x="675582" y="4955062"/>
            <a:ext cx="7894468" cy="830997"/>
          </a:xfrm>
          <a:prstGeom prst="rect">
            <a:avLst/>
          </a:prstGeom>
          <a:noFill/>
        </p:spPr>
        <p:txBody>
          <a:bodyPr wrap="square" rtlCol="0">
            <a:spAutoFit/>
          </a:bodyPr>
          <a:lstStyle/>
          <a:p>
            <a:r>
              <a:rPr lang="en-US" sz="2400" dirty="0" smtClean="0"/>
              <a:t>Particle size (&lt;5micron) reduction for precipitation (controlled crystallization)</a:t>
            </a:r>
            <a:endParaRPr lang="en-US" sz="2400" dirty="0"/>
          </a:p>
        </p:txBody>
      </p:sp>
      <p:sp>
        <p:nvSpPr>
          <p:cNvPr id="13" name="TextBox 12"/>
          <p:cNvSpPr txBox="1"/>
          <p:nvPr/>
        </p:nvSpPr>
        <p:spPr>
          <a:xfrm>
            <a:off x="1445745" y="5813762"/>
            <a:ext cx="7232398" cy="707886"/>
          </a:xfrm>
          <a:prstGeom prst="rect">
            <a:avLst/>
          </a:prstGeom>
          <a:noFill/>
        </p:spPr>
        <p:txBody>
          <a:bodyPr wrap="square" rtlCol="0">
            <a:spAutoFit/>
          </a:bodyPr>
          <a:lstStyle/>
          <a:p>
            <a:r>
              <a:rPr lang="en-US" sz="2000" b="1" dirty="0" smtClean="0"/>
              <a:t>The supersaturated solution should be formed and quickly cooled with rapid stirring</a:t>
            </a:r>
          </a:p>
        </p:txBody>
      </p:sp>
      <p:sp>
        <p:nvSpPr>
          <p:cNvPr id="2" name="Slide Number Placeholder 1"/>
          <p:cNvSpPr>
            <a:spLocks noGrp="1"/>
          </p:cNvSpPr>
          <p:nvPr>
            <p:ph type="sldNum" sz="quarter" idx="12"/>
          </p:nvPr>
        </p:nvSpPr>
        <p:spPr/>
        <p:txBody>
          <a:bodyPr/>
          <a:lstStyle/>
          <a:p>
            <a:fld id="{7CDCF3D1-8D3A-BA40-A5D3-0E5EF8AF315B}" type="slidenum">
              <a:rPr lang="en-US" smtClean="0"/>
              <a:t>19</a:t>
            </a:fld>
            <a:endParaRPr lang="en-US"/>
          </a:p>
        </p:txBody>
      </p:sp>
    </p:spTree>
    <p:extLst>
      <p:ext uri="{BB962C8B-B14F-4D97-AF65-F5344CB8AC3E}">
        <p14:creationId xmlns:p14="http://schemas.microsoft.com/office/powerpoint/2010/main" val="1526812461"/>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2232" y="2027392"/>
            <a:ext cx="8705088" cy="4803648"/>
          </a:xfrm>
          <a:prstGeom prst="rect">
            <a:avLst/>
          </a:prstGeom>
        </p:spPr>
      </p:pic>
      <p:sp>
        <p:nvSpPr>
          <p:cNvPr id="5" name="TextBox 4"/>
          <p:cNvSpPr txBox="1"/>
          <p:nvPr/>
        </p:nvSpPr>
        <p:spPr>
          <a:xfrm>
            <a:off x="3119561" y="-108442"/>
            <a:ext cx="2870430"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000" b="1" dirty="0">
                <a:solidFill>
                  <a:srgbClr val="FF0000"/>
                </a:solidFill>
              </a:rPr>
              <a:t>Suspensions</a:t>
            </a:r>
          </a:p>
        </p:txBody>
      </p:sp>
      <p:sp>
        <p:nvSpPr>
          <p:cNvPr id="2" name="TextBox 1"/>
          <p:cNvSpPr txBox="1"/>
          <p:nvPr/>
        </p:nvSpPr>
        <p:spPr>
          <a:xfrm>
            <a:off x="1534199" y="874160"/>
            <a:ext cx="6186309" cy="1200329"/>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dirty="0" smtClean="0"/>
              <a:t>Definition: heterogeneous system , external and internal phases </a:t>
            </a:r>
          </a:p>
          <a:p>
            <a:endParaRPr lang="en-US" dirty="0"/>
          </a:p>
          <a:p>
            <a:r>
              <a:rPr lang="en-US" dirty="0" smtClean="0"/>
              <a:t>External: liquid </a:t>
            </a:r>
            <a:r>
              <a:rPr lang="en-US" dirty="0"/>
              <a:t> medium </a:t>
            </a:r>
            <a:r>
              <a:rPr lang="en-US" dirty="0" smtClean="0"/>
              <a:t>(dispersion medium)</a:t>
            </a:r>
          </a:p>
          <a:p>
            <a:r>
              <a:rPr lang="en-US" dirty="0" smtClean="0"/>
              <a:t>Internal: discrete particles ( Dispersed Phase)</a:t>
            </a:r>
          </a:p>
        </p:txBody>
      </p:sp>
    </p:spTree>
    <p:extLst>
      <p:ext uri="{BB962C8B-B14F-4D97-AF65-F5344CB8AC3E}">
        <p14:creationId xmlns:p14="http://schemas.microsoft.com/office/powerpoint/2010/main" val="626578"/>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2680" y="1296957"/>
            <a:ext cx="8863634" cy="3539431"/>
          </a:xfrm>
          <a:prstGeom prst="rect">
            <a:avLst/>
          </a:prstGeom>
          <a:noFill/>
        </p:spPr>
        <p:txBody>
          <a:bodyPr wrap="square" rtlCol="0">
            <a:spAutoFit/>
          </a:bodyPr>
          <a:lstStyle/>
          <a:p>
            <a:r>
              <a:rPr lang="en-US" sz="2800" dirty="0" smtClean="0"/>
              <a:t>Colloidal mill (rotor and </a:t>
            </a:r>
            <a:r>
              <a:rPr lang="en-US" sz="2800" dirty="0"/>
              <a:t>s</a:t>
            </a:r>
            <a:r>
              <a:rPr lang="en-US" sz="2800" dirty="0" smtClean="0"/>
              <a:t>tator) to generate shear  </a:t>
            </a:r>
          </a:p>
          <a:p>
            <a:endParaRPr lang="en-US" sz="2800" dirty="0" smtClean="0"/>
          </a:p>
          <a:p>
            <a:r>
              <a:rPr lang="en-US" sz="2800" dirty="0" smtClean="0"/>
              <a:t>Ultrasound shaker for high intensity mixing (not applicable commercially) reduce size specially when used with surfactant.</a:t>
            </a:r>
          </a:p>
          <a:p>
            <a:endParaRPr lang="en-US" sz="2800" dirty="0"/>
          </a:p>
          <a:p>
            <a:r>
              <a:rPr lang="en-US" sz="2800" dirty="0" smtClean="0"/>
              <a:t>Excessive shear like high temp. should be avoided- breakdown some polymers</a:t>
            </a:r>
            <a:endParaRPr lang="en-US" sz="2800" dirty="0"/>
          </a:p>
        </p:txBody>
      </p:sp>
      <p:sp>
        <p:nvSpPr>
          <p:cNvPr id="2" name="Slide Number Placeholder 1"/>
          <p:cNvSpPr>
            <a:spLocks noGrp="1"/>
          </p:cNvSpPr>
          <p:nvPr>
            <p:ph type="sldNum" sz="quarter" idx="12"/>
          </p:nvPr>
        </p:nvSpPr>
        <p:spPr/>
        <p:txBody>
          <a:bodyPr/>
          <a:lstStyle/>
          <a:p>
            <a:fld id="{7CDCF3D1-8D3A-BA40-A5D3-0E5EF8AF315B}" type="slidenum">
              <a:rPr lang="en-US" smtClean="0"/>
              <a:t>20</a:t>
            </a:fld>
            <a:endParaRPr lang="en-US"/>
          </a:p>
        </p:txBody>
      </p:sp>
    </p:spTree>
    <p:extLst>
      <p:ext uri="{BB962C8B-B14F-4D97-AF65-F5344CB8AC3E}">
        <p14:creationId xmlns:p14="http://schemas.microsoft.com/office/powerpoint/2010/main" val="1526812461"/>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8790" y="905168"/>
            <a:ext cx="7188192" cy="707886"/>
          </a:xfrm>
          <a:prstGeom prst="rect">
            <a:avLst/>
          </a:prstGeom>
          <a:ln>
            <a:noFill/>
          </a:ln>
          <a:effectLst>
            <a:outerShdw blurRad="292100" dist="139700" dir="2700000" algn="tl" rotWithShape="0">
              <a:srgbClr val="333333">
                <a:alpha val="65000"/>
              </a:srgbClr>
            </a:outerShdw>
          </a:effectLst>
        </p:spPr>
        <p:txBody>
          <a:bodyPr wrap="square" rtlCol="0">
            <a:spAutoFit/>
          </a:bodyPr>
          <a:lstStyle/>
          <a:p>
            <a:r>
              <a:rPr lang="en-US" sz="4000" dirty="0" smtClean="0"/>
              <a:t>Evaluation of suspension stability</a:t>
            </a:r>
            <a:endParaRPr lang="en-US" sz="4000" dirty="0"/>
          </a:p>
        </p:txBody>
      </p:sp>
      <p:sp>
        <p:nvSpPr>
          <p:cNvPr id="6" name="TextBox 5"/>
          <p:cNvSpPr txBox="1"/>
          <p:nvPr/>
        </p:nvSpPr>
        <p:spPr>
          <a:xfrm>
            <a:off x="959326" y="2188616"/>
            <a:ext cx="4532010" cy="369332"/>
          </a:xfrm>
          <a:prstGeom prst="rect">
            <a:avLst/>
          </a:prstGeom>
          <a:noFill/>
        </p:spPr>
        <p:txBody>
          <a:bodyPr wrap="none" rtlCol="0">
            <a:spAutoFit/>
          </a:bodyPr>
          <a:lstStyle/>
          <a:p>
            <a:r>
              <a:rPr lang="en-US" dirty="0" smtClean="0"/>
              <a:t>Tests are complex and so far to be </a:t>
            </a:r>
            <a:r>
              <a:rPr lang="en-US" dirty="0" err="1" smtClean="0"/>
              <a:t>staisfactory</a:t>
            </a:r>
            <a:r>
              <a:rPr lang="en-US" dirty="0" smtClean="0"/>
              <a:t> </a:t>
            </a:r>
            <a:endParaRPr lang="en-US" dirty="0"/>
          </a:p>
        </p:txBody>
      </p:sp>
      <p:sp>
        <p:nvSpPr>
          <p:cNvPr id="7" name="TextBox 6"/>
          <p:cNvSpPr txBox="1"/>
          <p:nvPr/>
        </p:nvSpPr>
        <p:spPr>
          <a:xfrm>
            <a:off x="1162001" y="2837094"/>
            <a:ext cx="3834366" cy="369332"/>
          </a:xfrm>
          <a:prstGeom prst="rect">
            <a:avLst/>
          </a:prstGeom>
          <a:noFill/>
        </p:spPr>
        <p:txBody>
          <a:bodyPr wrap="none" rtlCol="0">
            <a:spAutoFit/>
          </a:bodyPr>
          <a:lstStyle/>
          <a:p>
            <a:r>
              <a:rPr lang="en-US" dirty="0" smtClean="0"/>
              <a:t>Some are drastic and some are empiric</a:t>
            </a:r>
            <a:endParaRPr lang="en-US" dirty="0"/>
          </a:p>
        </p:txBody>
      </p:sp>
      <p:sp>
        <p:nvSpPr>
          <p:cNvPr id="8" name="TextBox 7"/>
          <p:cNvSpPr txBox="1"/>
          <p:nvPr/>
        </p:nvSpPr>
        <p:spPr>
          <a:xfrm>
            <a:off x="2080792" y="3715243"/>
            <a:ext cx="895084" cy="369332"/>
          </a:xfrm>
          <a:prstGeom prst="rect">
            <a:avLst/>
          </a:prstGeom>
          <a:noFill/>
        </p:spPr>
        <p:txBody>
          <a:bodyPr wrap="none" rtlCol="0">
            <a:spAutoFit/>
          </a:bodyPr>
          <a:lstStyle/>
          <a:p>
            <a:r>
              <a:rPr lang="en-US" dirty="0" smtClean="0"/>
              <a:t>destroy</a:t>
            </a:r>
            <a:endParaRPr lang="en-US" dirty="0"/>
          </a:p>
        </p:txBody>
      </p:sp>
      <p:sp>
        <p:nvSpPr>
          <p:cNvPr id="9" name="TextBox 8"/>
          <p:cNvSpPr txBox="1"/>
          <p:nvPr/>
        </p:nvSpPr>
        <p:spPr>
          <a:xfrm>
            <a:off x="3978619" y="3715243"/>
            <a:ext cx="2035496" cy="369332"/>
          </a:xfrm>
          <a:prstGeom prst="rect">
            <a:avLst/>
          </a:prstGeom>
          <a:noFill/>
        </p:spPr>
        <p:txBody>
          <a:bodyPr wrap="none" rtlCol="0">
            <a:spAutoFit/>
          </a:bodyPr>
          <a:lstStyle/>
          <a:p>
            <a:r>
              <a:rPr lang="en-US" dirty="0" smtClean="0"/>
              <a:t>Not mathematically </a:t>
            </a:r>
            <a:endParaRPr lang="en-US" dirty="0"/>
          </a:p>
        </p:txBody>
      </p:sp>
      <p:pic>
        <p:nvPicPr>
          <p:cNvPr id="10" name="Picture 9"/>
          <p:cNvPicPr>
            <a:picLocks noChangeAspect="1"/>
          </p:cNvPicPr>
          <p:nvPr/>
        </p:nvPicPr>
        <p:blipFill>
          <a:blip r:embed="rId2"/>
          <a:stretch>
            <a:fillRect/>
          </a:stretch>
        </p:blipFill>
        <p:spPr>
          <a:xfrm>
            <a:off x="747075" y="4674450"/>
            <a:ext cx="3748708" cy="367387"/>
          </a:xfrm>
          <a:prstGeom prst="rect">
            <a:avLst/>
          </a:prstGeom>
        </p:spPr>
      </p:pic>
      <p:sp>
        <p:nvSpPr>
          <p:cNvPr id="12" name="TextBox 11"/>
          <p:cNvSpPr txBox="1"/>
          <p:nvPr/>
        </p:nvSpPr>
        <p:spPr>
          <a:xfrm>
            <a:off x="4618799" y="4564425"/>
            <a:ext cx="1743118" cy="584776"/>
          </a:xfrm>
          <a:prstGeom prst="rect">
            <a:avLst/>
          </a:prstGeom>
          <a:noFill/>
        </p:spPr>
        <p:txBody>
          <a:bodyPr wrap="none" rtlCol="0">
            <a:spAutoFit/>
          </a:bodyPr>
          <a:lstStyle/>
          <a:p>
            <a:r>
              <a:rPr lang="en-US" sz="3200" b="1" dirty="0" smtClean="0"/>
              <a:t>H</a:t>
            </a:r>
            <a:r>
              <a:rPr lang="en-US" sz="3200" b="1" baseline="-25000" dirty="0" smtClean="0"/>
              <a:t>u</a:t>
            </a:r>
            <a:r>
              <a:rPr lang="en-US" sz="3200" b="1" dirty="0" smtClean="0"/>
              <a:t>/H</a:t>
            </a:r>
            <a:r>
              <a:rPr lang="en-US" sz="3200" b="1" baseline="-25000" dirty="0" smtClean="0"/>
              <a:t>o</a:t>
            </a:r>
            <a:r>
              <a:rPr lang="en-US" sz="3200" b="1" dirty="0" smtClean="0"/>
              <a:t>??? </a:t>
            </a:r>
            <a:endParaRPr lang="en-US" sz="3200" b="1" dirty="0"/>
          </a:p>
        </p:txBody>
      </p:sp>
      <p:sp>
        <p:nvSpPr>
          <p:cNvPr id="14" name="TextBox 13"/>
          <p:cNvSpPr txBox="1"/>
          <p:nvPr/>
        </p:nvSpPr>
        <p:spPr>
          <a:xfrm>
            <a:off x="1553838" y="5282399"/>
            <a:ext cx="1672253" cy="369332"/>
          </a:xfrm>
          <a:prstGeom prst="rect">
            <a:avLst/>
          </a:prstGeom>
          <a:noFill/>
        </p:spPr>
        <p:txBody>
          <a:bodyPr wrap="none" rtlCol="0">
            <a:spAutoFit/>
          </a:bodyPr>
          <a:lstStyle/>
          <a:p>
            <a:r>
              <a:rPr lang="en-US" dirty="0" err="1" smtClean="0"/>
              <a:t>Redispersability</a:t>
            </a:r>
            <a:endParaRPr lang="en-US" dirty="0"/>
          </a:p>
        </p:txBody>
      </p:sp>
      <p:sp>
        <p:nvSpPr>
          <p:cNvPr id="3" name="Slide Number Placeholder 2"/>
          <p:cNvSpPr>
            <a:spLocks noGrp="1"/>
          </p:cNvSpPr>
          <p:nvPr>
            <p:ph type="sldNum" sz="quarter" idx="12"/>
          </p:nvPr>
        </p:nvSpPr>
        <p:spPr/>
        <p:txBody>
          <a:bodyPr/>
          <a:lstStyle/>
          <a:p>
            <a:fld id="{7CDCF3D1-8D3A-BA40-A5D3-0E5EF8AF315B}" type="slidenum">
              <a:rPr lang="en-US" smtClean="0"/>
              <a:t>21</a:t>
            </a:fld>
            <a:endParaRPr lang="en-US"/>
          </a:p>
        </p:txBody>
      </p:sp>
    </p:spTree>
    <p:extLst>
      <p:ext uri="{BB962C8B-B14F-4D97-AF65-F5344CB8AC3E}">
        <p14:creationId xmlns:p14="http://schemas.microsoft.com/office/powerpoint/2010/main" val="3419980649"/>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9861" y="1657164"/>
            <a:ext cx="3335619" cy="369332"/>
          </a:xfrm>
          <a:prstGeom prst="rect">
            <a:avLst/>
          </a:prstGeom>
          <a:noFill/>
        </p:spPr>
        <p:txBody>
          <a:bodyPr wrap="none" rtlCol="0">
            <a:spAutoFit/>
          </a:bodyPr>
          <a:lstStyle/>
          <a:p>
            <a:r>
              <a:rPr lang="en-US" dirty="0" smtClean="0"/>
              <a:t>Brookfield viscometer using T-bar </a:t>
            </a:r>
            <a:endParaRPr lang="en-US" dirty="0"/>
          </a:p>
        </p:txBody>
      </p:sp>
      <p:pic>
        <p:nvPicPr>
          <p:cNvPr id="5" name="Picture 4"/>
          <p:cNvPicPr>
            <a:picLocks noChangeAspect="1"/>
          </p:cNvPicPr>
          <p:nvPr/>
        </p:nvPicPr>
        <p:blipFill>
          <a:blip r:embed="rId2" cstate="screen">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5052061" y="1341961"/>
            <a:ext cx="3626082" cy="3867821"/>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03591" y="2026496"/>
            <a:ext cx="3822700" cy="2311400"/>
          </a:xfrm>
          <a:prstGeom prst="rect">
            <a:avLst/>
          </a:prstGeom>
        </p:spPr>
      </p:pic>
      <p:sp>
        <p:nvSpPr>
          <p:cNvPr id="15" name="TextBox 14"/>
          <p:cNvSpPr txBox="1"/>
          <p:nvPr/>
        </p:nvSpPr>
        <p:spPr>
          <a:xfrm>
            <a:off x="1162001" y="5025710"/>
            <a:ext cx="3416320" cy="369332"/>
          </a:xfrm>
          <a:prstGeom prst="rect">
            <a:avLst/>
          </a:prstGeom>
          <a:noFill/>
        </p:spPr>
        <p:txBody>
          <a:bodyPr wrap="none" rtlCol="0">
            <a:spAutoFit/>
          </a:bodyPr>
          <a:lstStyle/>
          <a:p>
            <a:r>
              <a:rPr lang="en-US" dirty="0" smtClean="0"/>
              <a:t>Principle shear rate </a:t>
            </a:r>
            <a:r>
              <a:rPr lang="en-US" dirty="0" err="1" smtClean="0"/>
              <a:t>vs</a:t>
            </a:r>
            <a:r>
              <a:rPr lang="en-US" dirty="0" smtClean="0"/>
              <a:t> shear stress </a:t>
            </a:r>
            <a:endParaRPr lang="en-US" dirty="0"/>
          </a:p>
        </p:txBody>
      </p:sp>
      <p:pic>
        <p:nvPicPr>
          <p:cNvPr id="18" name="Picture 17"/>
          <p:cNvPicPr>
            <a:picLocks noChangeAspect="1"/>
          </p:cNvPicPr>
          <p:nvPr/>
        </p:nvPicPr>
        <p:blipFill>
          <a:blip r:embed="rId6">
            <a:clrChange>
              <a:clrFrom>
                <a:srgbClr val="FFFFFF"/>
              </a:clrFrom>
              <a:clrTo>
                <a:srgbClr val="FFFFFF">
                  <a:alpha val="0"/>
                </a:srgbClr>
              </a:clrTo>
            </a:clrChange>
          </a:blip>
          <a:stretch>
            <a:fillRect/>
          </a:stretch>
        </p:blipFill>
        <p:spPr>
          <a:xfrm>
            <a:off x="810844" y="897470"/>
            <a:ext cx="3864464" cy="588627"/>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fld id="{7CDCF3D1-8D3A-BA40-A5D3-0E5EF8AF315B}" type="slidenum">
              <a:rPr lang="en-US" smtClean="0"/>
              <a:t>22</a:t>
            </a:fld>
            <a:endParaRPr lang="en-US"/>
          </a:p>
        </p:txBody>
      </p:sp>
    </p:spTree>
    <p:extLst>
      <p:ext uri="{BB962C8B-B14F-4D97-AF65-F5344CB8AC3E}">
        <p14:creationId xmlns:p14="http://schemas.microsoft.com/office/powerpoint/2010/main" val="3419980649"/>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FFFFF"/>
              </a:clrFrom>
              <a:clrTo>
                <a:srgbClr val="FFFFFF">
                  <a:alpha val="0"/>
                </a:srgbClr>
              </a:clrTo>
            </a:clrChange>
          </a:blip>
          <a:stretch>
            <a:fillRect/>
          </a:stretch>
        </p:blipFill>
        <p:spPr>
          <a:xfrm>
            <a:off x="810844" y="897470"/>
            <a:ext cx="3864464" cy="588627"/>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596894" y="3928696"/>
            <a:ext cx="1869698" cy="369332"/>
          </a:xfrm>
          <a:prstGeom prst="rect">
            <a:avLst/>
          </a:prstGeom>
        </p:spPr>
        <p:txBody>
          <a:bodyPr wrap="none">
            <a:spAutoFit/>
          </a:bodyPr>
          <a:lstStyle/>
          <a:p>
            <a:r>
              <a:rPr lang="en-US" dirty="0"/>
              <a:t>200 to 400,000 </a:t>
            </a:r>
            <a:r>
              <a:rPr lang="en-US" dirty="0" err="1"/>
              <a:t>cp</a:t>
            </a:r>
            <a:endParaRPr lang="en-US" dirty="0"/>
          </a:p>
        </p:txBody>
      </p:sp>
      <p:sp>
        <p:nvSpPr>
          <p:cNvPr id="10" name="Rectangle 9"/>
          <p:cNvSpPr/>
          <p:nvPr/>
        </p:nvSpPr>
        <p:spPr>
          <a:xfrm>
            <a:off x="1677966" y="3218016"/>
            <a:ext cx="1635709" cy="369332"/>
          </a:xfrm>
          <a:prstGeom prst="rect">
            <a:avLst/>
          </a:prstGeom>
        </p:spPr>
        <p:txBody>
          <a:bodyPr wrap="none">
            <a:spAutoFit/>
          </a:bodyPr>
          <a:lstStyle/>
          <a:p>
            <a:r>
              <a:rPr lang="en-US" dirty="0"/>
              <a:t>15 to 20,000 </a:t>
            </a:r>
            <a:r>
              <a:rPr lang="en-US" dirty="0" err="1"/>
              <a:t>cp</a:t>
            </a:r>
            <a:endParaRPr lang="en-US" dirty="0"/>
          </a:p>
        </p:txBody>
      </p:sp>
      <p:sp>
        <p:nvSpPr>
          <p:cNvPr id="12" name="Rectangle 11"/>
          <p:cNvSpPr/>
          <p:nvPr/>
        </p:nvSpPr>
        <p:spPr>
          <a:xfrm>
            <a:off x="1306790" y="4421430"/>
            <a:ext cx="2161281" cy="369332"/>
          </a:xfrm>
          <a:prstGeom prst="rect">
            <a:avLst/>
          </a:prstGeom>
        </p:spPr>
        <p:txBody>
          <a:bodyPr wrap="none">
            <a:spAutoFit/>
          </a:bodyPr>
          <a:lstStyle/>
          <a:p>
            <a:r>
              <a:rPr lang="en-US" dirty="0"/>
              <a:t>1000 to 2,000,000 </a:t>
            </a:r>
            <a:r>
              <a:rPr lang="en-US" dirty="0" err="1"/>
              <a:t>cp</a:t>
            </a:r>
            <a:endParaRPr lang="en-US" dirty="0"/>
          </a:p>
        </p:txBody>
      </p:sp>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3473838" y="2026496"/>
            <a:ext cx="5204305" cy="4429196"/>
          </a:xfrm>
          <a:prstGeom prst="rect">
            <a:avLst/>
          </a:prstGeom>
        </p:spPr>
      </p:pic>
      <p:sp>
        <p:nvSpPr>
          <p:cNvPr id="3" name="Slide Number Placeholder 2"/>
          <p:cNvSpPr>
            <a:spLocks noGrp="1"/>
          </p:cNvSpPr>
          <p:nvPr>
            <p:ph type="sldNum" sz="quarter" idx="12"/>
          </p:nvPr>
        </p:nvSpPr>
        <p:spPr/>
        <p:txBody>
          <a:bodyPr/>
          <a:lstStyle/>
          <a:p>
            <a:fld id="{7CDCF3D1-8D3A-BA40-A5D3-0E5EF8AF315B}" type="slidenum">
              <a:rPr lang="en-US" smtClean="0"/>
              <a:t>23</a:t>
            </a:fld>
            <a:endParaRPr lang="en-US"/>
          </a:p>
        </p:txBody>
      </p:sp>
    </p:spTree>
    <p:extLst>
      <p:ext uri="{BB962C8B-B14F-4D97-AF65-F5344CB8AC3E}">
        <p14:creationId xmlns:p14="http://schemas.microsoft.com/office/powerpoint/2010/main" val="1123566335"/>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907" y="1202388"/>
            <a:ext cx="1813317" cy="369332"/>
          </a:xfrm>
          <a:prstGeom prst="rect">
            <a:avLst/>
          </a:prstGeom>
          <a:noFill/>
        </p:spPr>
        <p:txBody>
          <a:bodyPr wrap="none" rtlCol="0">
            <a:spAutoFit/>
          </a:bodyPr>
          <a:lstStyle/>
          <a:p>
            <a:r>
              <a:rPr lang="en-US" dirty="0" smtClean="0"/>
              <a:t>New </a:t>
            </a:r>
            <a:r>
              <a:rPr lang="en-US" dirty="0" err="1" smtClean="0"/>
              <a:t>Rheometers</a:t>
            </a:r>
            <a:endParaRPr lang="en-US" dirty="0"/>
          </a:p>
        </p:txBody>
      </p:sp>
      <p:pic>
        <p:nvPicPr>
          <p:cNvPr id="4" name="Picture 3"/>
          <p:cNvPicPr>
            <a:picLocks noChangeAspect="1"/>
          </p:cNvPicPr>
          <p:nvPr/>
        </p:nvPicPr>
        <p:blipFill>
          <a:blip r:embed="rId2"/>
          <a:stretch>
            <a:fillRect/>
          </a:stretch>
        </p:blipFill>
        <p:spPr>
          <a:xfrm>
            <a:off x="361306" y="2061604"/>
            <a:ext cx="1701800" cy="86360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2856022" y="897470"/>
            <a:ext cx="5268436" cy="4480245"/>
          </a:xfrm>
          <a:prstGeom prst="rect">
            <a:avLst/>
          </a:prstGeom>
        </p:spPr>
      </p:pic>
      <p:pic>
        <p:nvPicPr>
          <p:cNvPr id="6" name="Picture 5"/>
          <p:cNvPicPr>
            <a:picLocks noChangeAspect="1"/>
          </p:cNvPicPr>
          <p:nvPr/>
        </p:nvPicPr>
        <p:blipFill>
          <a:blip r:embed="rId5"/>
          <a:stretch>
            <a:fillRect/>
          </a:stretch>
        </p:blipFill>
        <p:spPr>
          <a:xfrm>
            <a:off x="226615" y="3192009"/>
            <a:ext cx="2171700" cy="1041400"/>
          </a:xfrm>
          <a:prstGeom prst="rect">
            <a:avLst/>
          </a:prstGeom>
        </p:spPr>
      </p:pic>
      <p:sp>
        <p:nvSpPr>
          <p:cNvPr id="3" name="Slide Number Placeholder 2"/>
          <p:cNvSpPr>
            <a:spLocks noGrp="1"/>
          </p:cNvSpPr>
          <p:nvPr>
            <p:ph type="sldNum" sz="quarter" idx="12"/>
          </p:nvPr>
        </p:nvSpPr>
        <p:spPr/>
        <p:txBody>
          <a:bodyPr/>
          <a:lstStyle/>
          <a:p>
            <a:fld id="{7CDCF3D1-8D3A-BA40-A5D3-0E5EF8AF315B}" type="slidenum">
              <a:rPr lang="en-US" smtClean="0"/>
              <a:t>24</a:t>
            </a:fld>
            <a:endParaRPr lang="en-US"/>
          </a:p>
        </p:txBody>
      </p:sp>
    </p:spTree>
    <p:extLst>
      <p:ext uri="{BB962C8B-B14F-4D97-AF65-F5344CB8AC3E}">
        <p14:creationId xmlns:p14="http://schemas.microsoft.com/office/powerpoint/2010/main" val="341998064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6563" y="0"/>
            <a:ext cx="1937838" cy="646331"/>
          </a:xfrm>
          <a:prstGeom prst="rect">
            <a:avLst/>
          </a:prstGeom>
          <a:noFill/>
        </p:spPr>
        <p:txBody>
          <a:bodyPr wrap="none" rtlCol="0">
            <a:spAutoFit/>
          </a:bodyPr>
          <a:lstStyle/>
          <a:p>
            <a:r>
              <a:rPr lang="en-US" sz="3600" b="1" dirty="0" smtClean="0">
                <a:solidFill>
                  <a:srgbClr val="FF0000"/>
                </a:solidFill>
              </a:rPr>
              <a:t>Example:</a:t>
            </a:r>
            <a:endParaRPr lang="en-US" sz="3600" b="1" dirty="0">
              <a:solidFill>
                <a:srgbClr val="FF0000"/>
              </a:solidFill>
            </a:endParaRPr>
          </a:p>
        </p:txBody>
      </p:sp>
      <p:pic>
        <p:nvPicPr>
          <p:cNvPr id="4" name="Picture 3"/>
          <p:cNvPicPr>
            <a:picLocks noChangeAspect="1"/>
          </p:cNvPicPr>
          <p:nvPr/>
        </p:nvPicPr>
        <p:blipFill>
          <a:blip r:embed="rId2"/>
          <a:stretch>
            <a:fillRect/>
          </a:stretch>
        </p:blipFill>
        <p:spPr>
          <a:xfrm>
            <a:off x="0" y="1253086"/>
            <a:ext cx="9144000" cy="4501662"/>
          </a:xfrm>
          <a:prstGeom prst="rect">
            <a:avLst/>
          </a:prstGeom>
        </p:spPr>
      </p:pic>
      <p:cxnSp>
        <p:nvCxnSpPr>
          <p:cNvPr id="6" name="Straight Connector 5"/>
          <p:cNvCxnSpPr/>
          <p:nvPr/>
        </p:nvCxnSpPr>
        <p:spPr>
          <a:xfrm flipH="1">
            <a:off x="3749040" y="2852928"/>
            <a:ext cx="1605361" cy="36576"/>
          </a:xfrm>
          <a:prstGeom prst="line">
            <a:avLst/>
          </a:prstGeom>
          <a:ln w="38100">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7CDCF3D1-8D3A-BA40-A5D3-0E5EF8AF315B}" type="slidenum">
              <a:rPr lang="en-US" smtClean="0"/>
              <a:t>3</a:t>
            </a:fld>
            <a:endParaRPr lang="en-US"/>
          </a:p>
        </p:txBody>
      </p:sp>
    </p:spTree>
    <p:extLst>
      <p:ext uri="{BB962C8B-B14F-4D97-AF65-F5344CB8AC3E}">
        <p14:creationId xmlns:p14="http://schemas.microsoft.com/office/powerpoint/2010/main" val="204258460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52600"/>
            <a:ext cx="9144000" cy="3343206"/>
          </a:xfrm>
          <a:prstGeom prst="rect">
            <a:avLst/>
          </a:prstGeom>
        </p:spPr>
      </p:pic>
      <p:sp>
        <p:nvSpPr>
          <p:cNvPr id="3" name="Slide Number Placeholder 2"/>
          <p:cNvSpPr>
            <a:spLocks noGrp="1"/>
          </p:cNvSpPr>
          <p:nvPr>
            <p:ph type="sldNum" sz="quarter" idx="12"/>
          </p:nvPr>
        </p:nvSpPr>
        <p:spPr/>
        <p:txBody>
          <a:bodyPr/>
          <a:lstStyle/>
          <a:p>
            <a:fld id="{7CDCF3D1-8D3A-BA40-A5D3-0E5EF8AF315B}" type="slidenum">
              <a:rPr lang="en-US" smtClean="0"/>
              <a:t>4</a:t>
            </a:fld>
            <a:endParaRPr lang="en-US"/>
          </a:p>
        </p:txBody>
      </p:sp>
    </p:spTree>
    <p:extLst>
      <p:ext uri="{BB962C8B-B14F-4D97-AF65-F5344CB8AC3E}">
        <p14:creationId xmlns:p14="http://schemas.microsoft.com/office/powerpoint/2010/main" val="4585848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6615" y="1481800"/>
            <a:ext cx="8531482" cy="4188323"/>
          </a:xfrm>
          <a:prstGeom prst="rect">
            <a:avLst/>
          </a:prstGeom>
        </p:spPr>
      </p:pic>
      <p:sp>
        <p:nvSpPr>
          <p:cNvPr id="3" name="Slide Number Placeholder 2"/>
          <p:cNvSpPr>
            <a:spLocks noGrp="1"/>
          </p:cNvSpPr>
          <p:nvPr>
            <p:ph type="sldNum" sz="quarter" idx="12"/>
          </p:nvPr>
        </p:nvSpPr>
        <p:spPr/>
        <p:txBody>
          <a:bodyPr/>
          <a:lstStyle/>
          <a:p>
            <a:fld id="{7CDCF3D1-8D3A-BA40-A5D3-0E5EF8AF315B}" type="slidenum">
              <a:rPr lang="en-US" smtClean="0"/>
              <a:t>5</a:t>
            </a:fld>
            <a:endParaRPr lang="en-US"/>
          </a:p>
        </p:txBody>
      </p:sp>
    </p:spTree>
    <p:extLst>
      <p:ext uri="{BB962C8B-B14F-4D97-AF65-F5344CB8AC3E}">
        <p14:creationId xmlns:p14="http://schemas.microsoft.com/office/powerpoint/2010/main" val="341998064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7488" y="140274"/>
            <a:ext cx="1755108" cy="461665"/>
          </a:xfrm>
          <a:prstGeom prst="rect">
            <a:avLst/>
          </a:prstGeom>
          <a:noFill/>
        </p:spPr>
        <p:txBody>
          <a:bodyPr wrap="none" rtlCol="0">
            <a:spAutoFit/>
          </a:bodyPr>
          <a:lstStyle/>
          <a:p>
            <a:r>
              <a:rPr lang="en-US" sz="2400" b="1" dirty="0" smtClean="0">
                <a:ln w="1905"/>
                <a:solidFill>
                  <a:srgbClr val="0000FF"/>
                </a:solidFill>
                <a:effectLst>
                  <a:innerShdw blurRad="69850" dist="43180" dir="5400000">
                    <a:srgbClr val="000000">
                      <a:alpha val="65000"/>
                    </a:srgbClr>
                  </a:innerShdw>
                </a:effectLst>
              </a:rPr>
              <a:t>Suspensions</a:t>
            </a:r>
            <a:endParaRPr lang="en-US" sz="2400" b="1" dirty="0">
              <a:ln w="1905"/>
              <a:solidFill>
                <a:srgbClr val="0000FF"/>
              </a:solidFill>
              <a:effectLst>
                <a:innerShdw blurRad="69850" dist="43180" dir="5400000">
                  <a:srgbClr val="000000">
                    <a:alpha val="65000"/>
                  </a:srgbClr>
                </a:innerShdw>
              </a:effectLst>
            </a:endParaRPr>
          </a:p>
        </p:txBody>
      </p:sp>
      <p:sp>
        <p:nvSpPr>
          <p:cNvPr id="4" name="TextBox 3"/>
          <p:cNvSpPr txBox="1"/>
          <p:nvPr/>
        </p:nvSpPr>
        <p:spPr>
          <a:xfrm>
            <a:off x="246646" y="1309843"/>
            <a:ext cx="8418286"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Formulators have to concern to decrease rate of particles settling and to permit easy </a:t>
            </a:r>
            <a:r>
              <a:rPr lang="en-US" sz="2400" dirty="0" err="1" smtClean="0"/>
              <a:t>resuspendability</a:t>
            </a:r>
            <a:r>
              <a:rPr lang="en-US" sz="2400" dirty="0" smtClean="0"/>
              <a:t> of any settled particulate matter. </a:t>
            </a:r>
            <a:endParaRPr lang="en-US" sz="2400" dirty="0"/>
          </a:p>
        </p:txBody>
      </p:sp>
      <p:sp>
        <p:nvSpPr>
          <p:cNvPr id="6" name="TextBox 5"/>
          <p:cNvSpPr txBox="1"/>
          <p:nvPr/>
        </p:nvSpPr>
        <p:spPr>
          <a:xfrm>
            <a:off x="246646" y="3401568"/>
            <a:ext cx="8394095"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A satisfactory suspension is that remain sufficiently </a:t>
            </a:r>
            <a:r>
              <a:rPr lang="en-US" sz="2400" dirty="0" err="1" smtClean="0"/>
              <a:t>homogeneos</a:t>
            </a:r>
            <a:r>
              <a:rPr lang="en-US" sz="2400" dirty="0" smtClean="0"/>
              <a:t> for at least the period of time to take and administer the required dose after shaking.</a:t>
            </a:r>
            <a:endParaRPr lang="en-US" sz="2400" dirty="0"/>
          </a:p>
        </p:txBody>
      </p:sp>
      <p:sp>
        <p:nvSpPr>
          <p:cNvPr id="2" name="Slide Number Placeholder 1"/>
          <p:cNvSpPr>
            <a:spLocks noGrp="1"/>
          </p:cNvSpPr>
          <p:nvPr>
            <p:ph type="sldNum" sz="quarter" idx="12"/>
          </p:nvPr>
        </p:nvSpPr>
        <p:spPr/>
        <p:txBody>
          <a:bodyPr/>
          <a:lstStyle/>
          <a:p>
            <a:fld id="{7CDCF3D1-8D3A-BA40-A5D3-0E5EF8AF315B}" type="slidenum">
              <a:rPr lang="en-US" smtClean="0"/>
              <a:t>6</a:t>
            </a:fld>
            <a:endParaRPr lang="en-US"/>
          </a:p>
        </p:txBody>
      </p:sp>
    </p:spTree>
    <p:extLst>
      <p:ext uri="{BB962C8B-B14F-4D97-AF65-F5344CB8AC3E}">
        <p14:creationId xmlns:p14="http://schemas.microsoft.com/office/powerpoint/2010/main" val="1585609322"/>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576" y="786946"/>
            <a:ext cx="911724" cy="461665"/>
          </a:xfrm>
          <a:prstGeom prst="rect">
            <a:avLst/>
          </a:prstGeom>
          <a:ln>
            <a:noFill/>
          </a:ln>
          <a:effectLst>
            <a:outerShdw blurRad="292100" dist="139700" dir="2700000" algn="tl" rotWithShape="0">
              <a:srgbClr val="333333">
                <a:alpha val="65000"/>
              </a:srgbClr>
            </a:outerShdw>
          </a:effectLst>
        </p:spPr>
        <p:txBody>
          <a:bodyPr wrap="none" rtlCol="0">
            <a:spAutoFit/>
          </a:bodyPr>
          <a:lstStyle>
            <a:defPPr>
              <a:defRPr lang="en-US"/>
            </a:defPPr>
            <a:lvl1pPr>
              <a:defRPr sz="2400" b="1"/>
            </a:lvl1pPr>
          </a:lstStyle>
          <a:p>
            <a:r>
              <a:rPr lang="en-US" dirty="0"/>
              <a:t>Why?</a:t>
            </a:r>
          </a:p>
        </p:txBody>
      </p:sp>
      <p:sp>
        <p:nvSpPr>
          <p:cNvPr id="4" name="TextBox 3"/>
          <p:cNvSpPr txBox="1"/>
          <p:nvPr/>
        </p:nvSpPr>
        <p:spPr>
          <a:xfrm>
            <a:off x="1438684" y="1282484"/>
            <a:ext cx="6140399" cy="461665"/>
          </a:xfrm>
          <a:prstGeom prst="rect">
            <a:avLst/>
          </a:prstGeom>
          <a:ln>
            <a:noFill/>
          </a:ln>
          <a:effectLst>
            <a:outerShdw blurRad="292100" dist="139700" dir="2700000" algn="tl" rotWithShape="0">
              <a:srgbClr val="333333">
                <a:alpha val="65000"/>
              </a:srgbClr>
            </a:outerShdw>
          </a:effectLst>
        </p:spPr>
        <p:txBody>
          <a:bodyPr wrap="none" rtlCol="0">
            <a:spAutoFit/>
          </a:bodyPr>
          <a:lstStyle/>
          <a:p>
            <a:r>
              <a:rPr lang="en-US" sz="2400" b="1" dirty="0" smtClean="0"/>
              <a:t>Stability, solubility, palatability, control release</a:t>
            </a:r>
            <a:endParaRPr lang="en-US" sz="2400" b="1" dirty="0"/>
          </a:p>
        </p:txBody>
      </p:sp>
      <p:sp>
        <p:nvSpPr>
          <p:cNvPr id="12" name="TextBox 11"/>
          <p:cNvSpPr txBox="1"/>
          <p:nvPr/>
        </p:nvSpPr>
        <p:spPr>
          <a:xfrm>
            <a:off x="2121822" y="2297197"/>
            <a:ext cx="3809421"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a:ln w="22225">
                  <a:solidFill>
                    <a:schemeClr val="accent2"/>
                  </a:solidFill>
                  <a:prstDash val="solid"/>
                </a:ln>
                <a:solidFill>
                  <a:schemeClr val="accent2">
                    <a:lumMod val="40000"/>
                    <a:lumOff val="60000"/>
                  </a:schemeClr>
                </a:solidFill>
              </a:rPr>
              <a:t>Example for each?? </a:t>
            </a:r>
          </a:p>
        </p:txBody>
      </p:sp>
      <p:sp>
        <p:nvSpPr>
          <p:cNvPr id="3" name="Slide Number Placeholder 2"/>
          <p:cNvSpPr>
            <a:spLocks noGrp="1"/>
          </p:cNvSpPr>
          <p:nvPr>
            <p:ph type="sldNum" sz="quarter" idx="12"/>
          </p:nvPr>
        </p:nvSpPr>
        <p:spPr/>
        <p:txBody>
          <a:bodyPr/>
          <a:lstStyle/>
          <a:p>
            <a:fld id="{7CDCF3D1-8D3A-BA40-A5D3-0E5EF8AF315B}" type="slidenum">
              <a:rPr lang="en-US" smtClean="0"/>
              <a:t>7</a:t>
            </a:fld>
            <a:endParaRPr lang="en-US"/>
          </a:p>
        </p:txBody>
      </p:sp>
    </p:spTree>
    <p:extLst>
      <p:ext uri="{BB962C8B-B14F-4D97-AF65-F5344CB8AC3E}">
        <p14:creationId xmlns:p14="http://schemas.microsoft.com/office/powerpoint/2010/main" val="62657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22423" y="153851"/>
            <a:ext cx="1710725" cy="646331"/>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en-US" sz="3600" dirty="0" smtClean="0">
                <a:latin typeface="Apple Chancery" charset="0"/>
                <a:ea typeface="Apple Chancery" charset="0"/>
                <a:cs typeface="Apple Chancery" charset="0"/>
              </a:rPr>
              <a:t>Wetting</a:t>
            </a:r>
            <a:endParaRPr lang="en-US" sz="3600" dirty="0">
              <a:latin typeface="Apple Chancery" charset="0"/>
              <a:ea typeface="Apple Chancery" charset="0"/>
              <a:cs typeface="Apple Chancery" charset="0"/>
            </a:endParaRPr>
          </a:p>
        </p:txBody>
      </p:sp>
      <p:pic>
        <p:nvPicPr>
          <p:cNvPr id="4098" name="Picture 2" descr="http://www.golf-international.com/media/images/wetting2.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90568" y="1041090"/>
            <a:ext cx="8600303" cy="17042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golf-international.com/media/images/wetting2.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69106" y="2986208"/>
            <a:ext cx="4417357" cy="367511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CDCF3D1-8D3A-BA40-A5D3-0E5EF8AF315B}" type="slidenum">
              <a:rPr lang="en-US" smtClean="0"/>
              <a:t>8</a:t>
            </a:fld>
            <a:endParaRPr lang="en-US"/>
          </a:p>
        </p:txBody>
      </p:sp>
    </p:spTree>
    <p:extLst>
      <p:ext uri="{BB962C8B-B14F-4D97-AF65-F5344CB8AC3E}">
        <p14:creationId xmlns:p14="http://schemas.microsoft.com/office/powerpoint/2010/main" val="130518501"/>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6640" y="1494198"/>
            <a:ext cx="826773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solidFill>
                  <a:schemeClr val="tx1"/>
                </a:solidFill>
              </a:rPr>
              <a:t>film </a:t>
            </a:r>
            <a:r>
              <a:rPr lang="en-US" sz="2400" b="1" dirty="0">
                <a:solidFill>
                  <a:schemeClr val="tx1"/>
                </a:solidFill>
              </a:rPr>
              <a:t>over surface </a:t>
            </a:r>
            <a:r>
              <a:rPr lang="en-US" sz="2400" b="1" dirty="0" smtClean="0">
                <a:solidFill>
                  <a:schemeClr val="tx1"/>
                </a:solidFill>
              </a:rPr>
              <a:t>of </a:t>
            </a:r>
            <a:r>
              <a:rPr lang="en-US" sz="2400" b="1" dirty="0">
                <a:solidFill>
                  <a:schemeClr val="tx1"/>
                </a:solidFill>
              </a:rPr>
              <a:t>the solid </a:t>
            </a:r>
            <a:r>
              <a:rPr lang="en-US" sz="2400" b="1" dirty="0" smtClean="0">
                <a:solidFill>
                  <a:schemeClr val="tx1"/>
                </a:solidFill>
              </a:rPr>
              <a:t>particle </a:t>
            </a:r>
          </a:p>
          <a:p>
            <a:r>
              <a:rPr lang="en-US" sz="2400" b="1" dirty="0" smtClean="0">
                <a:solidFill>
                  <a:schemeClr val="tx1"/>
                </a:solidFill>
              </a:rPr>
              <a:t>high </a:t>
            </a:r>
            <a:r>
              <a:rPr lang="en-US" sz="2400" b="1" dirty="0">
                <a:solidFill>
                  <a:schemeClr val="tx1"/>
                </a:solidFill>
              </a:rPr>
              <a:t>affinity between the liquid medium and solid.</a:t>
            </a:r>
          </a:p>
        </p:txBody>
      </p:sp>
      <p:sp>
        <p:nvSpPr>
          <p:cNvPr id="7" name="TextBox 6"/>
          <p:cNvSpPr txBox="1"/>
          <p:nvPr/>
        </p:nvSpPr>
        <p:spPr>
          <a:xfrm>
            <a:off x="511736" y="2628277"/>
            <a:ext cx="829263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t>Weak or no affinity makes difficulty of liquid to displace air from the solid   lead to???</a:t>
            </a:r>
            <a:endParaRPr lang="en-US" sz="2400" dirty="0"/>
          </a:p>
        </p:txBody>
      </p:sp>
      <p:sp>
        <p:nvSpPr>
          <p:cNvPr id="8" name="TextBox 7"/>
          <p:cNvSpPr txBox="1"/>
          <p:nvPr/>
        </p:nvSpPr>
        <p:spPr>
          <a:xfrm>
            <a:off x="511737" y="3648412"/>
            <a:ext cx="8292636" cy="830997"/>
          </a:xfrm>
          <a:prstGeom prst="rect">
            <a:avLst/>
          </a:prstGeom>
          <a:noFill/>
        </p:spPr>
        <p:txBody>
          <a:bodyPr wrap="square" rtlCol="0">
            <a:spAutoFit/>
          </a:bodyPr>
          <a:lstStyle/>
          <a:p>
            <a:r>
              <a:rPr lang="en-US" sz="2400" dirty="0" smtClean="0"/>
              <a:t>Interaction depend on hydrophilicity and hydrophobicity of solid and solvent or medium  </a:t>
            </a:r>
            <a:endParaRPr lang="en-US" sz="2400" dirty="0"/>
          </a:p>
        </p:txBody>
      </p:sp>
      <p:sp>
        <p:nvSpPr>
          <p:cNvPr id="9" name="TextBox 8"/>
          <p:cNvSpPr txBox="1"/>
          <p:nvPr/>
        </p:nvSpPr>
        <p:spPr>
          <a:xfrm>
            <a:off x="1822242" y="4782491"/>
            <a:ext cx="2955361" cy="369332"/>
          </a:xfrm>
          <a:prstGeom prst="rect">
            <a:avLst/>
          </a:prstGeom>
          <a:noFill/>
        </p:spPr>
        <p:txBody>
          <a:bodyPr wrap="none" rtlCol="0">
            <a:spAutoFit/>
          </a:bodyPr>
          <a:lstStyle/>
          <a:p>
            <a:r>
              <a:rPr lang="en-US" b="1" dirty="0" smtClean="0">
                <a:solidFill>
                  <a:srgbClr val="FF0000"/>
                </a:solidFill>
              </a:rPr>
              <a:t>Used of intermediate solvent</a:t>
            </a:r>
            <a:endParaRPr lang="en-US" b="1" dirty="0">
              <a:solidFill>
                <a:srgbClr val="FF0000"/>
              </a:solidFill>
            </a:endParaRPr>
          </a:p>
        </p:txBody>
      </p:sp>
      <p:sp>
        <p:nvSpPr>
          <p:cNvPr id="2" name="Slide Number Placeholder 1"/>
          <p:cNvSpPr>
            <a:spLocks noGrp="1"/>
          </p:cNvSpPr>
          <p:nvPr>
            <p:ph type="sldNum" sz="quarter" idx="12"/>
          </p:nvPr>
        </p:nvSpPr>
        <p:spPr/>
        <p:txBody>
          <a:bodyPr/>
          <a:lstStyle/>
          <a:p>
            <a:fld id="{7CDCF3D1-8D3A-BA40-A5D3-0E5EF8AF315B}" type="slidenum">
              <a:rPr lang="en-US" smtClean="0"/>
              <a:t>9</a:t>
            </a:fld>
            <a:endParaRPr lang="en-US"/>
          </a:p>
        </p:txBody>
      </p:sp>
    </p:spTree>
    <p:extLst>
      <p:ext uri="{BB962C8B-B14F-4D97-AF65-F5344CB8AC3E}">
        <p14:creationId xmlns:p14="http://schemas.microsoft.com/office/powerpoint/2010/main" val="875130804"/>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1 pharma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 pharmacy" id="{30FC45C0-7480-234C-B019-2770A382AA33}" vid="{599681AB-1CAE-3D44-A3A7-597F5842C1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 pharmacy</Template>
  <TotalTime>63129</TotalTime>
  <Words>748</Words>
  <Application>Microsoft Macintosh PowerPoint</Application>
  <PresentationFormat>On-screen Show (4:3)</PresentationFormat>
  <Paragraphs>131</Paragraphs>
  <Slides>24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Apple Chancery</vt:lpstr>
      <vt:lpstr>Calibri</vt:lpstr>
      <vt:lpstr>Gill Sans</vt:lpstr>
      <vt:lpstr>Arial</vt:lpstr>
      <vt:lpstr>1 pharmacy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Pharmacy II</dc:title>
  <dc:creator>Mohammed Al-Lami</dc:creator>
  <cp:lastModifiedBy>Dr. Mohammed Sabbar</cp:lastModifiedBy>
  <cp:revision>168</cp:revision>
  <dcterms:created xsi:type="dcterms:W3CDTF">2015-09-30T18:11:50Z</dcterms:created>
  <dcterms:modified xsi:type="dcterms:W3CDTF">2018-12-28T22:12:00Z</dcterms:modified>
</cp:coreProperties>
</file>